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  <p:sldMasterId id="2147483767" r:id="rId5"/>
  </p:sldMasterIdLst>
  <p:notesMasterIdLst>
    <p:notesMasterId r:id="rId36"/>
  </p:notesMasterIdLst>
  <p:handoutMasterIdLst>
    <p:handoutMasterId r:id="rId37"/>
  </p:handoutMasterIdLst>
  <p:sldIdLst>
    <p:sldId id="336" r:id="rId6"/>
    <p:sldId id="258" r:id="rId7"/>
    <p:sldId id="259" r:id="rId8"/>
    <p:sldId id="290" r:id="rId9"/>
    <p:sldId id="314" r:id="rId10"/>
    <p:sldId id="315" r:id="rId11"/>
    <p:sldId id="316" r:id="rId12"/>
    <p:sldId id="317" r:id="rId13"/>
    <p:sldId id="291" r:id="rId14"/>
    <p:sldId id="318" r:id="rId15"/>
    <p:sldId id="292" r:id="rId16"/>
    <p:sldId id="319" r:id="rId17"/>
    <p:sldId id="320" r:id="rId18"/>
    <p:sldId id="321" r:id="rId19"/>
    <p:sldId id="322" r:id="rId20"/>
    <p:sldId id="323" r:id="rId21"/>
    <p:sldId id="324" r:id="rId22"/>
    <p:sldId id="261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293" r:id="rId31"/>
    <p:sldId id="332" r:id="rId32"/>
    <p:sldId id="333" r:id="rId33"/>
    <p:sldId id="334" r:id="rId34"/>
    <p:sldId id="335" r:id="rId35"/>
  </p:sldIdLst>
  <p:sldSz cx="12192000" cy="6858000"/>
  <p:notesSz cx="6858000" cy="9144000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ola, Courtney A" initials="TCA" lastIdx="1" clrIdx="0">
    <p:extLst>
      <p:ext uri="{19B8F6BF-5375-455C-9EA6-DF929625EA0E}">
        <p15:presenceInfo xmlns:p15="http://schemas.microsoft.com/office/powerpoint/2012/main" userId="S-1-5-21-4027829005-1107895287-290554039-156439" providerId="AD"/>
      </p:ext>
    </p:extLst>
  </p:cmAuthor>
  <p:cmAuthor id="2" name="N Williams" initials="NW" lastIdx="1" clrIdx="1">
    <p:extLst>
      <p:ext uri="{19B8F6BF-5375-455C-9EA6-DF929625EA0E}">
        <p15:presenceInfo xmlns:p15="http://schemas.microsoft.com/office/powerpoint/2012/main" userId="N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4600"/>
    <a:srgbClr val="FF6300"/>
    <a:srgbClr val="000000"/>
    <a:srgbClr val="003865"/>
    <a:srgbClr val="E6E6E6"/>
    <a:srgbClr val="343F52"/>
    <a:srgbClr val="343F3D"/>
    <a:srgbClr val="F2F2F2"/>
    <a:srgbClr val="0098D4"/>
    <a:srgbClr val="004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6" autoAdjust="0"/>
    <p:restoredTop sz="82314" autoAdjust="0"/>
  </p:normalViewPr>
  <p:slideViewPr>
    <p:cSldViewPr snapToGrid="0" snapToObjects="1">
      <p:cViewPr varScale="1">
        <p:scale>
          <a:sx n="68" d="100"/>
          <a:sy n="68" d="100"/>
        </p:scale>
        <p:origin x="72" y="498"/>
      </p:cViewPr>
      <p:guideLst/>
    </p:cSldViewPr>
  </p:slideViewPr>
  <p:outlineViewPr>
    <p:cViewPr>
      <p:scale>
        <a:sx n="33" d="100"/>
        <a:sy n="33" d="100"/>
      </p:scale>
      <p:origin x="0" y="-21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0"/>
    </p:cViewPr>
  </p:sorterViewPr>
  <p:notesViewPr>
    <p:cSldViewPr snapToGrid="0" snapToObjects="1">
      <p:cViewPr varScale="1">
        <p:scale>
          <a:sx n="63" d="100"/>
          <a:sy n="63" d="100"/>
        </p:scale>
        <p:origin x="217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commentAuthors" Target="commentAuthor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75504" y="8685213"/>
            <a:ext cx="64668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7803E-66EE-42CE-8DFB-98553954E472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5392BA-16D5-4BCB-8BB3-D7B53B67D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47FD3A-2300-48D5-81E3-9406328116EE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76210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30237"/>
            <a:ext cx="3778647" cy="212548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993721"/>
            <a:ext cx="5486400" cy="552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63017" y="8685213"/>
            <a:ext cx="6842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DDB2F-32A5-4136-BC2E-0D7E0518B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7E5B37-4A58-4B32-B9B0-D824A69A3D97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2542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897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39825" indent="-225425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03375" indent="-225425" algn="l" rtl="0" eaLnBrk="0" fontAlgn="base" hangingPunct="0">
      <a:spcBef>
        <a:spcPct val="30000"/>
      </a:spcBef>
      <a:spcAft>
        <a:spcPct val="0"/>
      </a:spcAft>
      <a:buFont typeface="Courier New" panose="02070309020205020404" pitchFamily="49" charset="0"/>
      <a:buChar char="o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5646420" y="1168663"/>
            <a:ext cx="6104302" cy="238760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46420" y="3809720"/>
            <a:ext cx="6104302" cy="1424930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5250" y="808037"/>
            <a:ext cx="4713288" cy="5241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82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8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67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325806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7079916" y="1168663"/>
            <a:ext cx="4772406" cy="142493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79916" y="3080084"/>
            <a:ext cx="4772406" cy="2154566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4993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648444F1-05A8-40A8-A717-3165EFA217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41960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90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4713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6227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1485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2300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3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553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823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8155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549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89546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93232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05227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57743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19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27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18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2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7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6820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53" r:id="rId3"/>
    <p:sldLayoutId id="2147483728" r:id="rId4"/>
    <p:sldLayoutId id="2147483736" r:id="rId5"/>
    <p:sldLayoutId id="2147483729" r:id="rId6"/>
    <p:sldLayoutId id="2147483760" r:id="rId7"/>
    <p:sldLayoutId id="2147483730" r:id="rId8"/>
    <p:sldLayoutId id="2147483732" r:id="rId9"/>
    <p:sldLayoutId id="2147483761" r:id="rId10"/>
    <p:sldLayoutId id="2147483737" r:id="rId11"/>
    <p:sldLayoutId id="2147483762" r:id="rId12"/>
    <p:sldLayoutId id="2147483766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13444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5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3E06-9408-4115-B26E-902F4A09B4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10</a:t>
            </a:r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8450C-4596-467D-B140-A6F839E5FC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The Cost of Capital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A0BABB19-D4DC-455F-9832-C3067CEAC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tretch>
            <a:fillRect/>
          </a:stretch>
        </p:blipFill>
        <p:spPr>
          <a:xfrm>
            <a:off x="182017" y="268287"/>
            <a:ext cx="3341341" cy="4114800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4267FECB-9676-44F6-B0C3-216136ADE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tretch>
            <a:fillRect/>
          </a:stretch>
        </p:blipFill>
        <p:spPr>
          <a:xfrm>
            <a:off x="3615252" y="268287"/>
            <a:ext cx="3275597" cy="4114800"/>
          </a:xfrm>
          <a:prstGeom prst="rect">
            <a:avLst/>
          </a:prstGeom>
        </p:spPr>
      </p:pic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6AD9E21-F401-4365-8D18-49A68173CE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Brigham &amp; Houston, </a:t>
            </a:r>
            <a:r>
              <a:rPr lang="en-US" i="1" noProof="0" dirty="0"/>
              <a:t>Fundamentals of Financial Management</a:t>
            </a:r>
            <a:r>
              <a:rPr lang="en-US" noProof="0" dirty="0"/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78133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Debt (1 of 2)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>
                <a:solidFill>
                  <a:srgbClr val="C84600"/>
                </a:solidFill>
              </a:rPr>
              <a:t>r</a:t>
            </a:r>
            <a:r>
              <a:rPr lang="en-US" baseline="-25000" noProof="0" dirty="0" err="1">
                <a:solidFill>
                  <a:srgbClr val="C84600"/>
                </a:solidFill>
              </a:rPr>
              <a:t>d</a:t>
            </a:r>
            <a:r>
              <a:rPr lang="en-US" noProof="0" dirty="0">
                <a:solidFill>
                  <a:srgbClr val="C84600"/>
                </a:solidFill>
              </a:rPr>
              <a:t>(1 – T)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is the marginal cost of debt capital.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yield to maturity on outstanding L-T debt is often used as a measure of r</a:t>
            </a:r>
            <a:r>
              <a:rPr lang="en-US" baseline="-25000" noProof="0" dirty="0"/>
              <a:t>d</a:t>
            </a:r>
            <a:r>
              <a:rPr lang="en-US" noProof="0" dirty="0"/>
              <a:t>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Why tax-adjust; i.e., why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8472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A 15-year, 12% semiannual coupon bond sells for $1,153.72.  What is the cost of debt (</a:t>
            </a:r>
            <a:r>
              <a:rPr lang="en-US" sz="3600" noProof="0" dirty="0" err="1"/>
              <a:t>r</a:t>
            </a:r>
            <a:r>
              <a:rPr lang="en-US" sz="3600" baseline="-25000" noProof="0" dirty="0" err="1"/>
              <a:t>d</a:t>
            </a:r>
            <a:r>
              <a:rPr lang="en-US" sz="3600" noProof="0" dirty="0"/>
              <a:t>)?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F31C6A-E566-426E-BB47-D6353107D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843" y="1857695"/>
            <a:ext cx="11241915" cy="505678"/>
          </a:xfrm>
        </p:spPr>
        <p:txBody>
          <a:bodyPr/>
          <a:lstStyle/>
          <a:p>
            <a:pPr marL="365760" indent="-365760">
              <a:buClrTx/>
              <a:buFont typeface="Arial" panose="020B0604020202020204" pitchFamily="34" charset="0"/>
              <a:buChar char="•"/>
            </a:pPr>
            <a:r>
              <a:rPr lang="en-US" sz="2400" b="0" noProof="0" dirty="0"/>
              <a:t>Remember, the bond pays a semiannual coupon, so </a:t>
            </a:r>
            <a:r>
              <a:rPr lang="en-US" sz="2400" b="0" noProof="0" dirty="0" err="1"/>
              <a:t>r</a:t>
            </a:r>
            <a:r>
              <a:rPr lang="en-US" sz="2400" b="0" baseline="-25000" noProof="0" dirty="0" err="1"/>
              <a:t>d</a:t>
            </a:r>
            <a:r>
              <a:rPr lang="en-US" sz="2400" b="0" noProof="0" dirty="0"/>
              <a:t> = 5.0% × 2 = 10%.</a:t>
            </a:r>
          </a:p>
        </p:txBody>
      </p:sp>
      <p:pic>
        <p:nvPicPr>
          <p:cNvPr id="6" name="Picture 3" descr="Calculator Methods: Cost of Debt &#10;&#10;Graphic showing the calculator Inputs and Output needed to solve for the cost of debt. ">
            <a:extLst>
              <a:ext uri="{FF2B5EF4-FFF2-40B4-BE49-F238E27FC236}">
                <a16:creationId xmlns:a16="http://schemas.microsoft.com/office/drawing/2014/main" id="{73490661-54D6-44EE-9221-89B4ED88962C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3"/>
          <a:stretch>
            <a:fillRect/>
          </a:stretch>
        </p:blipFill>
        <p:spPr>
          <a:xfrm>
            <a:off x="1427713" y="2894427"/>
            <a:ext cx="9336573" cy="256032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82649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Debt (2 of 2)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Interest is tax deductible, so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AT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baseline="-25000" noProof="0" dirty="0"/>
              <a:t> </a:t>
            </a:r>
            <a:r>
              <a:rPr lang="en-US" noProof="0" dirty="0"/>
              <a:t>= BT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         = 10%(1 – 0.25) = 7.5%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Use nominal rate.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Flotation costs are small, so ignore them.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806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Preferred Stock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>
                <a:solidFill>
                  <a:srgbClr val="C84600"/>
                </a:solidFill>
              </a:rPr>
              <a:t>r</a:t>
            </a:r>
            <a:r>
              <a:rPr lang="en-US" baseline="-25000" noProof="0" dirty="0" err="1">
                <a:solidFill>
                  <a:srgbClr val="C84600"/>
                </a:solidFill>
              </a:rPr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endParaRPr lang="en-US" baseline="-25000" noProof="0" dirty="0"/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is the marginal cost of preferred stock, which is the return investors require on a firm’s preferred stock.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Preferred dividends are not tax-deductible, so no tax adjustments necessary.  Just use nominal 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Our calculation ignores possible flotation costs.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2203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the cost of preferred stock?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cost of preferred stock can be solved by using this formula: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= </a:t>
            </a:r>
            <a:r>
              <a:rPr lang="en-US" noProof="0" dirty="0" err="1"/>
              <a:t>D</a:t>
            </a:r>
            <a:r>
              <a:rPr lang="en-US" baseline="-25000" noProof="0" dirty="0" err="1"/>
              <a:t>p</a:t>
            </a:r>
            <a:r>
              <a:rPr lang="en-US" noProof="0" dirty="0"/>
              <a:t>/P</a:t>
            </a:r>
            <a:r>
              <a:rPr lang="en-US" baseline="-25000" noProof="0" dirty="0"/>
              <a:t>p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    = $10/$111.10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noProof="0" dirty="0"/>
              <a:t>	    = 9%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708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Is preferred stock more or less risky to investors than debt?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More risky; company not required to pay preferred dividend.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However, firms try to pay preferred dividend. Otherwise, (1) cannot pay common dividend, (2) difficult to raise additional funds, (3) preferred stockholders may gain control of firm.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027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is the yield on preferred stock lower than debt?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Preferred stock will often have a lower BT yield than the BT yield on debt.</a:t>
            </a:r>
          </a:p>
          <a:p>
            <a:pPr marL="640080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Corporations own most preferred stock, so 50% of preferred dividends are excluded from corporate taxation.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AT yield to an investor, and the AT cost to the issuer, are higher on preferred stock than on debt. Consistent with higher risk of preferred stock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4456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Component Cost of Equity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>
                <a:solidFill>
                  <a:srgbClr val="C84600"/>
                </a:solidFill>
              </a:rPr>
              <a:t>r</a:t>
            </a:r>
            <a:r>
              <a:rPr lang="en-US" baseline="-25000" noProof="0" dirty="0" err="1">
                <a:solidFill>
                  <a:srgbClr val="C84600"/>
                </a:solidFill>
              </a:rPr>
              <a:t>s</a:t>
            </a:r>
            <a:r>
              <a:rPr lang="en-US" noProof="0" dirty="0">
                <a:solidFill>
                  <a:srgbClr val="C84600"/>
                </a:solidFill>
              </a:rPr>
              <a:t> 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is the marginal cost of common equity using retained earnings.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</a:t>
            </a:r>
            <a:r>
              <a:rPr lang="en-US" baseline="-25000" noProof="0" dirty="0"/>
              <a:t>e</a:t>
            </a:r>
            <a:r>
              <a:rPr lang="en-US" noProof="0" dirty="0"/>
              <a:t> is the marginal cost of common equity when the firm issues new common stock.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8565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is there a cost for retained earnings?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Earnings can be reinvested or paid out as dividends.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Investors could buy other securities, earn a return.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If earnings are retained, there is an opportunity cost (the return that stockholders could earn on alternative investments of equal risk).</a:t>
            </a:r>
          </a:p>
          <a:p>
            <a:pPr marL="640080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Investors could buy similar stocks and earn </a:t>
            </a:r>
            <a:r>
              <a:rPr lang="en-US" sz="2000" noProof="0" dirty="0" err="1">
                <a:solidFill>
                  <a:srgbClr val="003865"/>
                </a:solidFill>
              </a:rPr>
              <a:t>r</a:t>
            </a:r>
            <a:r>
              <a:rPr lang="en-US" sz="2000" baseline="-25000" noProof="0" dirty="0" err="1">
                <a:solidFill>
                  <a:srgbClr val="003865"/>
                </a:solidFill>
              </a:rPr>
              <a:t>s</a:t>
            </a:r>
            <a:r>
              <a:rPr lang="en-US" sz="2000" noProof="0" dirty="0">
                <a:solidFill>
                  <a:srgbClr val="003865"/>
                </a:solidFill>
              </a:rPr>
              <a:t>.</a:t>
            </a:r>
          </a:p>
          <a:p>
            <a:pPr marL="640080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Firm could repurchase its own stock and earn </a:t>
            </a:r>
            <a:r>
              <a:rPr lang="en-US" sz="2000" noProof="0" dirty="0" err="1">
                <a:solidFill>
                  <a:srgbClr val="003865"/>
                </a:solidFill>
              </a:rPr>
              <a:t>r</a:t>
            </a:r>
            <a:r>
              <a:rPr lang="en-US" sz="2000" baseline="-25000" noProof="0" dirty="0" err="1">
                <a:solidFill>
                  <a:srgbClr val="003865"/>
                </a:solidFill>
              </a:rPr>
              <a:t>s</a:t>
            </a:r>
            <a:r>
              <a:rPr lang="en-US" sz="2000" noProof="0" dirty="0">
                <a:solidFill>
                  <a:srgbClr val="003865"/>
                </a:solidFill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4085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Three Ways to Determine the Cost of Common Equity,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endParaRPr lang="en-US" baseline="-25000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CAPM: 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 + (</a:t>
            </a:r>
            <a:r>
              <a:rPr lang="en-US" noProof="0" dirty="0" err="1"/>
              <a:t>r</a:t>
            </a:r>
            <a:r>
              <a:rPr lang="en-US" baseline="-25000" noProof="0" dirty="0" err="1"/>
              <a:t>M</a:t>
            </a:r>
            <a:r>
              <a:rPr lang="en-US" noProof="0" dirty="0"/>
              <a:t> –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)b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DCF: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(D</a:t>
            </a:r>
            <a:r>
              <a:rPr lang="en-US" baseline="-25000" noProof="0" dirty="0"/>
              <a:t>1</a:t>
            </a:r>
            <a:r>
              <a:rPr lang="en-US" noProof="0" dirty="0"/>
              <a:t>/P</a:t>
            </a:r>
            <a:r>
              <a:rPr lang="en-US" baseline="-25000" noProof="0" dirty="0"/>
              <a:t>0</a:t>
            </a:r>
            <a:r>
              <a:rPr lang="en-US" noProof="0" dirty="0"/>
              <a:t>) + g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Bond-Yield-Plus-Risk-Premium: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+ RP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425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Sources of Capital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Component Costs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Adjusting for Flotation Costs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WACC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Adjusting for Risk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83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Find the Cost of Common Equity Using the CAPM Approach</a:t>
            </a:r>
            <a:endParaRPr lang="en-US" baseline="-25000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 = 7%, RP</a:t>
            </a:r>
            <a:r>
              <a:rPr lang="en-US" baseline="-25000" noProof="0" dirty="0"/>
              <a:t>M</a:t>
            </a:r>
            <a:r>
              <a:rPr lang="en-US" noProof="0" dirty="0"/>
              <a:t> = 6%, and the firm’s beta is 1.2.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 + (</a:t>
            </a:r>
            <a:r>
              <a:rPr lang="en-US" noProof="0" dirty="0" err="1"/>
              <a:t>r</a:t>
            </a:r>
            <a:r>
              <a:rPr lang="en-US" baseline="-25000" noProof="0" dirty="0" err="1"/>
              <a:t>M</a:t>
            </a:r>
            <a:r>
              <a:rPr lang="en-US" noProof="0" dirty="0"/>
              <a:t> – </a:t>
            </a:r>
            <a:r>
              <a:rPr lang="en-US" noProof="0" dirty="0" err="1"/>
              <a:t>r</a:t>
            </a:r>
            <a:r>
              <a:rPr lang="en-US" baseline="-25000" noProof="0" dirty="0" err="1"/>
              <a:t>RF</a:t>
            </a:r>
            <a:r>
              <a:rPr lang="en-US" noProof="0" dirty="0"/>
              <a:t>)b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    = 7.0% + (6.0%)1.2 = 14.2%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6162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Find the Cost of Common Equity Using the </a:t>
            </a:r>
            <a:br>
              <a:rPr lang="en-US" noProof="0" dirty="0"/>
            </a:br>
            <a:r>
              <a:rPr lang="en-US" noProof="0" dirty="0"/>
              <a:t>DCF Approach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noProof="0" dirty="0"/>
              <a:t>D</a:t>
            </a:r>
            <a:r>
              <a:rPr lang="en-US" baseline="-25000" noProof="0" dirty="0"/>
              <a:t>0 </a:t>
            </a:r>
            <a:r>
              <a:rPr lang="en-US" noProof="0" dirty="0"/>
              <a:t>= $4.19, P</a:t>
            </a:r>
            <a:r>
              <a:rPr lang="en-US" baseline="-25000" noProof="0" dirty="0"/>
              <a:t>0 </a:t>
            </a:r>
            <a:r>
              <a:rPr lang="en-US" noProof="0" dirty="0"/>
              <a:t>= $50, and g = 5%.</a:t>
            </a:r>
          </a:p>
          <a:p>
            <a:pPr marL="0" indent="0" algn="ctr">
              <a:buNone/>
            </a:pPr>
            <a:r>
              <a:rPr lang="en-US" noProof="0" dirty="0"/>
              <a:t>D</a:t>
            </a:r>
            <a:r>
              <a:rPr lang="en-US" baseline="-25000" noProof="0" dirty="0"/>
              <a:t>1 </a:t>
            </a:r>
            <a:r>
              <a:rPr lang="en-US" noProof="0" dirty="0"/>
              <a:t>= D</a:t>
            </a:r>
            <a:r>
              <a:rPr lang="en-US" baseline="-25000" noProof="0" dirty="0"/>
              <a:t>0</a:t>
            </a:r>
            <a:r>
              <a:rPr lang="en-US" noProof="0" dirty="0"/>
              <a:t>(1 + g)</a:t>
            </a:r>
            <a:r>
              <a:rPr lang="en-US" baseline="-25000" noProof="0" dirty="0"/>
              <a:t> </a:t>
            </a:r>
          </a:p>
          <a:p>
            <a:pPr marL="0" indent="0" algn="ctr">
              <a:buNone/>
            </a:pPr>
            <a:r>
              <a:rPr lang="en-US" baseline="-25000" noProof="0" dirty="0"/>
              <a:t>                       </a:t>
            </a:r>
            <a:r>
              <a:rPr lang="en-US" noProof="0" dirty="0"/>
              <a:t>= $4.19(1 + 0.05)</a:t>
            </a:r>
          </a:p>
          <a:p>
            <a:pPr marL="0" indent="0" algn="ctr">
              <a:buNone/>
            </a:pPr>
            <a:r>
              <a:rPr lang="en-US" noProof="0" dirty="0"/>
              <a:t>     = $4.3995</a:t>
            </a:r>
          </a:p>
          <a:p>
            <a:pPr marL="0" indent="0" algn="ctr">
              <a:buNone/>
            </a:pP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baseline="-25000" noProof="0" dirty="0"/>
              <a:t>  </a:t>
            </a:r>
            <a:r>
              <a:rPr lang="en-US" noProof="0" dirty="0"/>
              <a:t>= (D</a:t>
            </a:r>
            <a:r>
              <a:rPr lang="en-US" baseline="-25000" noProof="0" dirty="0"/>
              <a:t>1</a:t>
            </a:r>
            <a:r>
              <a:rPr lang="en-US" noProof="0" dirty="0"/>
              <a:t>/P</a:t>
            </a:r>
            <a:r>
              <a:rPr lang="en-US" baseline="-25000" noProof="0" dirty="0"/>
              <a:t>0</a:t>
            </a:r>
            <a:r>
              <a:rPr lang="en-US" noProof="0" dirty="0"/>
              <a:t>) + g</a:t>
            </a:r>
          </a:p>
          <a:p>
            <a:pPr marL="0" indent="0" algn="ctr">
              <a:buNone/>
            </a:pPr>
            <a:r>
              <a:rPr lang="en-US" noProof="0" dirty="0"/>
              <a:t>                      = ($4.3995/$50) + 0.05</a:t>
            </a:r>
          </a:p>
          <a:p>
            <a:pPr marL="0" indent="0" algn="ctr">
              <a:buNone/>
            </a:pPr>
            <a:r>
              <a:rPr lang="en-US" noProof="0" dirty="0"/>
              <a:t>= 13.8%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720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Can DCF methodology be applied </a:t>
            </a:r>
            <a:br>
              <a:rPr lang="en-US" noProof="0" dirty="0"/>
            </a:br>
            <a:r>
              <a:rPr lang="en-US" noProof="0" dirty="0"/>
              <a:t>if growth is not constant?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noProof="0" dirty="0"/>
              <a:t>Yes, nonconstant growth stocks are expected to attain constant growth at some point, generally in 5 to 10 years.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May be complicated to calculate.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2398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Find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Using the </a:t>
            </a:r>
            <a:br>
              <a:rPr lang="en-US" noProof="0" dirty="0"/>
            </a:br>
            <a:r>
              <a:rPr lang="en-US" noProof="0" dirty="0"/>
              <a:t>Bond-Yield-Plus-Risk-Premium Approach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Clr>
                <a:srgbClr val="000000"/>
              </a:buClr>
              <a:buNone/>
            </a:pP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= 10% and RP = 4%.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This RP is not the same as the CAPM RPM.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This method produces a ballpark estimate of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, and can serve as a useful check.</a:t>
            </a:r>
          </a:p>
          <a:p>
            <a:pPr marL="0" indent="0" algn="ctr">
              <a:buClr>
                <a:srgbClr val="000000"/>
              </a:buClr>
              <a:buNone/>
            </a:pPr>
            <a:r>
              <a:rPr lang="en-US" noProof="0" dirty="0"/>
              <a:t>	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+ RP</a:t>
            </a:r>
          </a:p>
          <a:p>
            <a:pPr marL="0" indent="0" algn="ctr">
              <a:buClr>
                <a:srgbClr val="000000"/>
              </a:buClr>
              <a:buNone/>
            </a:pPr>
            <a:r>
              <a:rPr lang="en-US" noProof="0" dirty="0"/>
              <a:t>		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= 10.0% + 4.0% = 14.0%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909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a reasonable final estimate of 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?</a:t>
            </a:r>
          </a:p>
        </p:txBody>
      </p:sp>
      <p:graphicFrame>
        <p:nvGraphicFramePr>
          <p:cNvPr id="7" name="Table 2" descr="Table illustrating the final estimate for the cost of common equity using the three different approaches." title="Estimate for Cost of Common Equity ">
            <a:extLst>
              <a:ext uri="{FF2B5EF4-FFF2-40B4-BE49-F238E27FC236}">
                <a16:creationId xmlns:a16="http://schemas.microsoft.com/office/drawing/2014/main" id="{DFB3A072-5F59-4C0F-AA37-9395B1FC3B2B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1081701680"/>
              </p:ext>
            </p:extLst>
          </p:nvPr>
        </p:nvGraphicFramePr>
        <p:xfrm>
          <a:off x="4587240" y="1825625"/>
          <a:ext cx="301752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CAPM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14.2%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DCF</a:t>
                      </a:r>
                      <a:endParaRPr 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13.8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24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RP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14.0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0FBE72C-59D7-4B8F-953F-71DB3F317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1812" y="4149969"/>
            <a:ext cx="4604967" cy="829994"/>
          </a:xfrm>
        </p:spPr>
        <p:txBody>
          <a:bodyPr/>
          <a:lstStyle/>
          <a:p>
            <a:pPr marL="0" indent="0">
              <a:buNone/>
            </a:pPr>
            <a:r>
              <a:rPr lang="en-US" noProof="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Range = 13.8% − 14.2%, might use midpoint of range, 14%.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401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is the cost of retained earnings cheaper than the cost of issuing new common stock?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When a company issues new common stock they also have to pay flotation costs to the underwriter.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Issuing new common stock may send a negative signal to the capital markets, which may depress the stock price.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2524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If new common stock issue incurs a flotation cost of 15% of the proceeds, what is r</a:t>
            </a:r>
            <a:r>
              <a:rPr lang="en-US" baseline="-25000" noProof="0" dirty="0"/>
              <a:t>e</a:t>
            </a:r>
            <a:r>
              <a:rPr lang="en-US" noProof="0" dirty="0"/>
              <a:t>?</a:t>
            </a:r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EE109D59-4037-478E-8822-B772109E6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368036221"/>
              </p:ext>
            </p:extLst>
          </p:nvPr>
        </p:nvGraphicFramePr>
        <p:xfrm>
          <a:off x="4010025" y="2117725"/>
          <a:ext cx="3887788" cy="374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3" name="Equation" r:id="rId4" imgW="3035160" imgH="2920680" progId="Equation.DSMT4">
                  <p:embed/>
                </p:oleObj>
              </mc:Choice>
              <mc:Fallback>
                <p:oleObj name="Equation" r:id="rId4" imgW="3035160" imgH="2920680" progId="Equation.DSMT4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EE109D59-4037-478E-8822-B772109E6E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10025" y="2117725"/>
                        <a:ext cx="3887788" cy="3741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0438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the firm’s WACC (ignoring flotation costs)?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     	 = 0.3(10%)(0.75) + 0.1(9%) + 0.6(14%)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          	 = 2.3% + 0.9% + 8.4%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	 = 11.6%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08617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factors influence a company’s </a:t>
            </a:r>
            <a:br>
              <a:rPr lang="en-US" noProof="0" dirty="0"/>
            </a:br>
            <a:r>
              <a:rPr lang="en-US" noProof="0" dirty="0"/>
              <a:t>composite WACC?</a:t>
            </a:r>
            <a:endParaRPr lang="en-US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u="sng" noProof="0" dirty="0"/>
              <a:t>Factors the firm cannot control: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Market conditions such as interest rates and tax rates.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u="sng" noProof="0" dirty="0"/>
              <a:t>Factors the firm can control: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Firm’s capital structure.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Firm’s dividend policy.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firm’s investment policy.  Firms with riskier projects generally have a higher WACC.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96064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Should the company use the composite WACC as the hurdle rate for each of its projects?</a:t>
            </a:r>
            <a:endParaRPr lang="en-US" sz="3600" baseline="-25000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15487-A873-442F-9961-2902257D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noProof="0" dirty="0"/>
              <a:t>NO!  The composite WACC reflects the risk of an average project undertaken by the firm. Therefore, the WACC only represents the “hurdle rate” for a typical project with average risk.</a:t>
            </a:r>
          </a:p>
          <a:p>
            <a:pPr marL="365760" indent="-36576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noProof="0" dirty="0"/>
              <a:t>Different projects have different risks.  The project’s WACC should be adjusted to reflect the project’s risk.</a:t>
            </a:r>
          </a:p>
          <a:p>
            <a:pPr marL="365760" indent="-36576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US" noProof="0" dirty="0"/>
              <a:t>The next slide illustrates the importance of risk-adjusting the cost of capital.  Note, if the company correctly risk-adjusted the WACC, then it would select Project L and reject Project H.  Alternatively, if the company didn’t risk-adjust and instead used the composite WACC for all projects, it would mistakenly select Project H and reject Project 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570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sources of capital do firms use?</a:t>
            </a:r>
          </a:p>
        </p:txBody>
      </p:sp>
      <p:pic>
        <p:nvPicPr>
          <p:cNvPr id="6" name="Picture 2" descr="An organization chart shows the usage of capital by firms. Capital is used for debt, preferred stock, and common equity. The two types of debt are notes payable and long-term debt. The two types of common equity are retained earnings and new common stock.">
            <a:extLst>
              <a:ext uri="{FF2B5EF4-FFF2-40B4-BE49-F238E27FC236}">
                <a16:creationId xmlns:a16="http://schemas.microsoft.com/office/drawing/2014/main" id="{B08B870A-878C-4750-A386-97597A3A91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06756" y="1577422"/>
            <a:ext cx="7981662" cy="465839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61346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Divisional Cost of Capital</a:t>
            </a:r>
          </a:p>
        </p:txBody>
      </p:sp>
      <p:pic>
        <p:nvPicPr>
          <p:cNvPr id="7" name="Picture 2" descr="A graph plots the rate of return. The horizontal axis is labeled risk and lists risk subscript div L and risk subscript div H. The vertical axis is labeled rate of return in percentage and lists 7.0, 9,0, 10.0, 11.0, and 13.0. All data are approximate. A line labeled WACC is plotted through (Risk subscript div L, 7.0) and (risk subscript div H, 13.0). A line labeled composite WACC, firm A is at rate of return equals 10.0. The plot labeled Project L is at (Risk subscript Div L, 9.0). The plot labeled Project H is at (Risk subscript Div H, 11.0).">
            <a:extLst>
              <a:ext uri="{FF2B5EF4-FFF2-40B4-BE49-F238E27FC236}">
                <a16:creationId xmlns:a16="http://schemas.microsoft.com/office/drawing/2014/main" id="{8753B5A3-2AE1-40BF-9F42-8CF099993F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" b="2491"/>
          <a:stretch/>
        </p:blipFill>
        <p:spPr>
          <a:xfrm>
            <a:off x="2804132" y="1690692"/>
            <a:ext cx="6583736" cy="43891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8461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Calculating the Weighted Average Cost of Capital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noProof="0" dirty="0"/>
              <a:t>WACC = </a:t>
            </a:r>
            <a:r>
              <a:rPr lang="en-US" noProof="0" dirty="0" err="1"/>
              <a:t>w</a:t>
            </a:r>
            <a:r>
              <a:rPr lang="en-US" baseline="-25000" noProof="0" dirty="0" err="1"/>
              <a:t>d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(1 – T)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p</a:t>
            </a:r>
            <a:r>
              <a:rPr lang="en-US" noProof="0" dirty="0" err="1"/>
              <a:t>r</a:t>
            </a:r>
            <a:r>
              <a:rPr lang="en-US" baseline="-25000" noProof="0" dirty="0" err="1"/>
              <a:t>p</a:t>
            </a:r>
            <a:r>
              <a:rPr lang="en-US" noProof="0" dirty="0"/>
              <a:t> + </a:t>
            </a:r>
            <a:r>
              <a:rPr lang="en-US" noProof="0" dirty="0" err="1"/>
              <a:t>w</a:t>
            </a:r>
            <a:r>
              <a:rPr lang="en-US" baseline="-25000" noProof="0" dirty="0" err="1"/>
              <a:t>c</a:t>
            </a:r>
            <a:r>
              <a:rPr lang="en-US" noProof="0" dirty="0" err="1"/>
              <a:t>r</a:t>
            </a:r>
            <a:r>
              <a:rPr lang="en-US" baseline="-25000" noProof="0" dirty="0" err="1"/>
              <a:t>s</a:t>
            </a:r>
            <a:r>
              <a:rPr lang="en-US" noProof="0" dirty="0"/>
              <a:t> 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w’s refer to the firm’s capital structure weights.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The r’s refer to the cost of each component.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096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Should our analysis focus on before-tax or </a:t>
            </a:r>
            <a:br>
              <a:rPr lang="en-US" noProof="0" dirty="0"/>
            </a:br>
            <a:r>
              <a:rPr lang="en-US" noProof="0" dirty="0"/>
              <a:t>after-tax capital costs?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Stockholders focus on after-tax CFs. Therefore, we should focus on after-tax capital costs; i.e., use after-tax costs of capital in WACC. Only </a:t>
            </a:r>
            <a:r>
              <a:rPr lang="en-US" noProof="0" dirty="0" err="1"/>
              <a:t>r</a:t>
            </a:r>
            <a:r>
              <a:rPr lang="en-US" baseline="-25000" noProof="0" dirty="0" err="1"/>
              <a:t>d</a:t>
            </a:r>
            <a:r>
              <a:rPr lang="en-US" noProof="0" dirty="0"/>
              <a:t> needs adjustment, because interest is tax deductible.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83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Should our analysis focus on historical (embedded) costs or new (marginal) costs?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The cost of capital is used primarily to make decisions that involve raising new capital. So, focus on today’s marginal costs (for WACC).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733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How are the weights determined?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sz="2800" noProof="0" dirty="0"/>
              <a:t>WACC = </a:t>
            </a:r>
            <a:r>
              <a:rPr lang="en-US" sz="2800" noProof="0" dirty="0" err="1">
                <a:solidFill>
                  <a:srgbClr val="C84600"/>
                </a:solidFill>
              </a:rPr>
              <a:t>w</a:t>
            </a:r>
            <a:r>
              <a:rPr lang="en-US" sz="2800" baseline="-25000" noProof="0" dirty="0" err="1">
                <a:solidFill>
                  <a:srgbClr val="C84600"/>
                </a:solidFill>
              </a:rPr>
              <a:t>d</a:t>
            </a:r>
            <a:r>
              <a:rPr lang="en-US" sz="2800" noProof="0" dirty="0" err="1"/>
              <a:t>r</a:t>
            </a:r>
            <a:r>
              <a:rPr lang="en-US" sz="2800" baseline="-25000" noProof="0" dirty="0" err="1"/>
              <a:t>d</a:t>
            </a:r>
            <a:r>
              <a:rPr lang="en-US" sz="2800" noProof="0" dirty="0"/>
              <a:t>(1 – T) + </a:t>
            </a:r>
            <a:r>
              <a:rPr lang="en-US" sz="2800" noProof="0" dirty="0" err="1">
                <a:solidFill>
                  <a:srgbClr val="C84600"/>
                </a:solidFill>
              </a:rPr>
              <a:t>w</a:t>
            </a:r>
            <a:r>
              <a:rPr lang="en-US" sz="2800" baseline="-25000" noProof="0" dirty="0" err="1">
                <a:solidFill>
                  <a:srgbClr val="C84600"/>
                </a:solidFill>
              </a:rPr>
              <a:t>p</a:t>
            </a:r>
            <a:r>
              <a:rPr lang="en-US" sz="2800" noProof="0" dirty="0" err="1"/>
              <a:t>r</a:t>
            </a:r>
            <a:r>
              <a:rPr lang="en-US" sz="2800" baseline="-25000" noProof="0" dirty="0" err="1"/>
              <a:t>p</a:t>
            </a:r>
            <a:r>
              <a:rPr lang="en-US" sz="2800" noProof="0" dirty="0"/>
              <a:t> + </a:t>
            </a:r>
            <a:r>
              <a:rPr lang="en-US" sz="2800" noProof="0" dirty="0" err="1">
                <a:solidFill>
                  <a:srgbClr val="C84600"/>
                </a:solidFill>
              </a:rPr>
              <a:t>w</a:t>
            </a:r>
            <a:r>
              <a:rPr lang="en-US" sz="2800" baseline="-25000" noProof="0" dirty="0" err="1">
                <a:solidFill>
                  <a:srgbClr val="C84600"/>
                </a:solidFill>
              </a:rPr>
              <a:t>c</a:t>
            </a:r>
            <a:r>
              <a:rPr lang="en-US" sz="2800" noProof="0" dirty="0" err="1"/>
              <a:t>r</a:t>
            </a:r>
            <a:r>
              <a:rPr lang="en-US" sz="2800" baseline="-25000" noProof="0" dirty="0" err="1"/>
              <a:t>s</a:t>
            </a:r>
            <a:endParaRPr lang="en-US" noProof="0" dirty="0"/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Use accounting numbers or market value (book vs. market weights)?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Tx/>
            </a:pPr>
            <a:r>
              <a:rPr lang="en-US" noProof="0" dirty="0"/>
              <a:t>Use actual numbers or target capital structure?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009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 of Coleman Technologies Inc.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ClrTx/>
            </a:pPr>
            <a:r>
              <a:rPr lang="en-US" noProof="0" dirty="0"/>
              <a:t>Firm calculating cost of capital for major expansion program.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Tax rate = 25%.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15-year, 12% coupon, semiannual payment noncallable bonds sell for $1,153.72.  New bonds will be privately placed with no flotation cost.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10%, $100 par value, quarterly dividend, perpetual preferred stock sells for $111.10.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Common stock sells for $50.  D</a:t>
            </a:r>
            <a:r>
              <a:rPr lang="en-US" sz="2000" baseline="-25000" noProof="0" dirty="0">
                <a:solidFill>
                  <a:srgbClr val="003865"/>
                </a:solidFill>
              </a:rPr>
              <a:t>0</a:t>
            </a:r>
            <a:r>
              <a:rPr lang="en-US" sz="2000" noProof="0" dirty="0">
                <a:solidFill>
                  <a:srgbClr val="003865"/>
                </a:solidFill>
              </a:rPr>
              <a:t> = $4.19 and g = 5%.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b = 1.2; </a:t>
            </a:r>
            <a:r>
              <a:rPr lang="en-US" sz="2000" noProof="0" dirty="0" err="1">
                <a:solidFill>
                  <a:srgbClr val="003865"/>
                </a:solidFill>
              </a:rPr>
              <a:t>r</a:t>
            </a:r>
            <a:r>
              <a:rPr lang="en-US" sz="2000" baseline="-25000" noProof="0" dirty="0" err="1">
                <a:solidFill>
                  <a:srgbClr val="003865"/>
                </a:solidFill>
              </a:rPr>
              <a:t>RF</a:t>
            </a:r>
            <a:r>
              <a:rPr lang="en-US" sz="2000" noProof="0" dirty="0">
                <a:solidFill>
                  <a:srgbClr val="003865"/>
                </a:solidFill>
              </a:rPr>
              <a:t> = 7%; RPM = 6%.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Bond-Yield Risk Premium = 4%.</a:t>
            </a:r>
          </a:p>
          <a:p>
            <a:pPr marL="640080" indent="-320040">
              <a:spcBef>
                <a:spcPts val="600"/>
              </a:spcBef>
              <a:buClr>
                <a:srgbClr val="000000"/>
              </a:buClr>
            </a:pPr>
            <a:r>
              <a:rPr lang="en-US" sz="2000" noProof="0" dirty="0">
                <a:solidFill>
                  <a:srgbClr val="003865"/>
                </a:solidFill>
              </a:rPr>
              <a:t>Target capital structure:  30% debt, 10% preferred, 60% common equity.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120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Review of Coleman’s Capital Structure</a:t>
            </a:r>
          </a:p>
        </p:txBody>
      </p:sp>
      <p:graphicFrame>
        <p:nvGraphicFramePr>
          <p:cNvPr id="15" name="Table 2" descr="Table illustrating Coleman's capital structure, which includes debt, preferred stock, and common equity. " title="Coleman's Capital Structure ">
            <a:extLst>
              <a:ext uri="{FF2B5EF4-FFF2-40B4-BE49-F238E27FC236}">
                <a16:creationId xmlns:a16="http://schemas.microsoft.com/office/drawing/2014/main" id="{F3290B99-ADC9-4138-8B3F-4EB6CBFDFD3C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30322204"/>
              </p:ext>
            </p:extLst>
          </p:nvPr>
        </p:nvGraphicFramePr>
        <p:xfrm>
          <a:off x="1782568" y="1808382"/>
          <a:ext cx="8265794" cy="229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7551"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Book Value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Value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0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Debt (includes notes payable)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48%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25%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30%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0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Preferred stock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2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5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10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0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equity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50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70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685800" algn="dec"/>
                        </a:tabLst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60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20FBE72C-59D7-4B8F-953F-71DB3F317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44" y="4529797"/>
            <a:ext cx="11238314" cy="1217447"/>
          </a:xfrm>
        </p:spPr>
        <p:txBody>
          <a:bodyPr/>
          <a:lstStyle/>
          <a:p>
            <a:pPr marL="0" indent="0">
              <a:buNone/>
            </a:pPr>
            <a:r>
              <a:rPr lang="en-US" noProof="0" dirty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Number of shares not given in problem, so actual calculations cannot be done. Analysis is meant for illustration. Typically, book value capital structure will show a higher percentage of debt because a typical firm’s M/B ratio &gt; 1.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56561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FULL TEXT TEMPLATE MASTER" val="7pb33sBP"/>
  <p:tag name="ARTICULATE_DESIGN_ID_FULL TEXT TEMPLATE MASTER (CONT.)" val="V3Eg5WUK"/>
  <p:tag name="ARTICULATE_DESIGN_ID_OPTIMIZED TEMPLATE MASTER" val="rzwWCka7"/>
  <p:tag name="ARTICULATE_DESIGN_ID_OPTIMIZED TEMPLATE MASTER (CONT.)" val="klKJ3eZ5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2.xml><?xml version="1.0" encoding="utf-8"?>
<a:theme xmlns:a="http://schemas.openxmlformats.org/drawingml/2006/main" name="1_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1e726a-7c3b-4654-9122-87de3e28a51c">
      <UserInfo>
        <DisplayName/>
        <AccountId xsi:nil="true"/>
        <AccountType/>
      </UserInfo>
    </SharedWithUsers>
    <AdminNotes xmlns="c8ecdccd-e3b0-4392-94c4-49d90f16d1d5">
      <Value>Source document w/owner</Value>
    </AdminNotes>
    <Topic xmlns="c8ecdccd-e3b0-4392-94c4-49d90f16d1d5">
      <Value>Accessibility</Value>
      <Value>Partner Programs</Value>
    </Topic>
    <Copy xmlns="c8ecdccd-e3b0-4392-94c4-49d90f16d1d5">true</Copy>
    <MasterLocation_x0028_ifCopy_x003d_Yes_x0029_ xmlns="c8ecdccd-e3b0-4392-94c4-49d90f16d1d5">Learning</MasterLocation_x0028_ifCopy_x003d_Yes_x0029_>
    <Owner xmlns="c8ecdccd-e3b0-4392-94c4-49d90f16d1d5">Learning</Owner>
    <Admin xmlns="c8ecdccd-e3b0-4392-94c4-49d90f16d1d5">
      <UserInfo>
        <DisplayName>Tumelaire, Justin M</DisplayName>
        <AccountId>640</AccountId>
        <AccountType/>
      </UserInfo>
    </Admin>
    <PartnerProgram xmlns="c8ecdccd-e3b0-4392-94c4-49d90f16d1d5">
      <Value>HE Production</Value>
    </PartnerProgram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683995A7B1D46BAE4BA042997DC16" ma:contentTypeVersion="23" ma:contentTypeDescription="Create a new document." ma:contentTypeScope="" ma:versionID="8f0464880096769e34e67dae7cb02e8b">
  <xsd:schema xmlns:xsd="http://www.w3.org/2001/XMLSchema" xmlns:xs="http://www.w3.org/2001/XMLSchema" xmlns:p="http://schemas.microsoft.com/office/2006/metadata/properties" xmlns:ns2="c8ecdccd-e3b0-4392-94c4-49d90f16d1d5" xmlns:ns3="cc1e726a-7c3b-4654-9122-87de3e28a51c" targetNamespace="http://schemas.microsoft.com/office/2006/metadata/properties" ma:root="true" ma:fieldsID="5b66234319f86e7d6e6af7a0d3db614c" ns2:_="" ns3:_="">
    <xsd:import namespace="c8ecdccd-e3b0-4392-94c4-49d90f16d1d5"/>
    <xsd:import namespace="cc1e726a-7c3b-4654-9122-87de3e28a51c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Owner" minOccurs="0"/>
                <xsd:element ref="ns2:Admin" minOccurs="0"/>
                <xsd:element ref="ns2:Copy" minOccurs="0"/>
                <xsd:element ref="ns2:MasterLocation_x0028_ifCopy_x003d_Yes_x0029_" minOccurs="0"/>
                <xsd:element ref="ns2:AdminNote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artner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dccd-e3b0-4392-94c4-49d90f16d1d5" elementFormDefault="qualified">
    <xsd:import namespace="http://schemas.microsoft.com/office/2006/documentManagement/types"/>
    <xsd:import namespace="http://schemas.microsoft.com/office/infopath/2007/PartnerControls"/>
    <xsd:element name="Topic" ma:index="2" nillable="true" ma:displayName="Topic" ma:default="Unassigned" ma:format="Dropdown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essibility"/>
                    <xsd:enumeration value="Archiving"/>
                    <xsd:enumeration value="CenDoc"/>
                    <xsd:enumeration value="Content Corrections/Reprints"/>
                    <xsd:enumeration value="Content Creation"/>
                    <xsd:enumeration value="Files to Printer"/>
                    <xsd:enumeration value="Invoicing"/>
                    <xsd:enumeration value="Partner Programs"/>
                    <xsd:enumeration value="Project Management"/>
                    <xsd:enumeration value="Other"/>
                    <xsd:enumeration value="Unassigned"/>
                    <xsd:enumeration value="Source Document Only"/>
                    <xsd:enumeration value="Design"/>
                    <xsd:enumeration value="Inclusivity &amp; Diversity"/>
                  </xsd:restriction>
                </xsd:simpleType>
              </xsd:element>
            </xsd:sequence>
          </xsd:extension>
        </xsd:complexContent>
      </xsd:complexType>
    </xsd:element>
    <xsd:element name="Owner" ma:index="3" nillable="true" ma:displayName="Owner" ma:format="Dropdown" ma:internalName="Owner">
      <xsd:simpleType>
        <xsd:restriction base="dms:Choice">
          <xsd:enumeration value="Content Corrections"/>
          <xsd:enumeration value="Content Creation"/>
          <xsd:enumeration value="Content Management Services"/>
          <xsd:enumeration value="Creative Studio"/>
          <xsd:enumeration value="Digital Production"/>
          <xsd:enumeration value="Finance"/>
          <xsd:enumeration value="Learning"/>
          <xsd:enumeration value="Manufacturing"/>
          <xsd:enumeration value="NGL"/>
          <xsd:enumeration value="Strategic Sourcing"/>
        </xsd:restriction>
      </xsd:simpleType>
    </xsd:element>
    <xsd:element name="Admin" ma:index="4" nillable="true" ma:displayName="Admin" ma:list="UserInfo" ma:SharePointGroup="0" ma:internalName="Admi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py" ma:index="5" nillable="true" ma:displayName="Copy " ma:default="0" ma:description="This is a VIP copy of a master document that is posted/available internally" ma:format="Dropdown" ma:internalName="Copy">
      <xsd:simpleType>
        <xsd:restriction base="dms:Boolean"/>
      </xsd:simpleType>
    </xsd:element>
    <xsd:element name="MasterLocation_x0028_ifCopy_x003d_Yes_x0029_" ma:index="6" nillable="true" ma:displayName="Master Location (if Copy = Yes)" ma:default="n/a" ma:description="Site/document library where master version is maintained" ma:format="Dropdown" ma:internalName="MasterLocation_x0028_ifCopy_x003d_Yes_x0029_">
      <xsd:simpleType>
        <xsd:restriction base="dms:Choice">
          <xsd:enumeration value="Catalyst / Finance"/>
          <xsd:enumeration value="Content Creation"/>
          <xsd:enumeration value="Content Management Services"/>
          <xsd:enumeration value="GPMOT"/>
          <xsd:enumeration value="Learning"/>
          <xsd:enumeration value="Strategic Sourcing"/>
          <xsd:enumeration value="VIP Documents"/>
          <xsd:enumeration value="n/a"/>
          <xsd:enumeration value="Creative Studio"/>
        </xsd:restriction>
      </xsd:simpleType>
    </xsd:element>
    <xsd:element name="AdminNotes" ma:index="7" nillable="true" ma:displayName="Admin Notes" ma:format="Dropdown" ma:internalName="AdminNotes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See VIP Source Documents"/>
                        <xsd:enumeration value="E2E copy"/>
                        <xsd:enumeration value="Link to VIP copy"/>
                        <xsd:enumeration value="Same as internal version"/>
                        <xsd:enumeration value="Vendor-facing version"/>
                        <xsd:enumeration value="Source document w/owner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PartnerProgram" ma:index="25" nillable="true" ma:displayName="Partner Program" ma:format="Dropdown" ma:internalName="Partner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 Production"/>
                    <xsd:enumeration value="Design"/>
                    <xsd:enumeration value="Authoring"/>
                    <xsd:enumeration value="Ancillary Production"/>
                    <xsd:enumeration value="Archiving"/>
                    <xsd:enumeration value="NGL"/>
                    <xsd:enumeration value="Media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e726a-7c3b-4654-9122-87de3e28a5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2CFAA7-E308-4DCB-89CD-C84C20E902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9BA192-EF86-48DF-982C-2C526A268392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c1e726a-7c3b-4654-9122-87de3e28a51c"/>
    <ds:schemaRef ds:uri="c8ecdccd-e3b0-4392-94c4-49d90f16d1d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796F67-F848-4205-8CFB-C5D3203424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cdccd-e3b0-4392-94c4-49d90f16d1d5"/>
    <ds:schemaRef ds:uri="cc1e726a-7c3b-4654-9122-87de3e28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A11y_PPT_Template_Cengage_020221</Template>
  <TotalTime>481</TotalTime>
  <Words>1574</Words>
  <Application>Microsoft Office PowerPoint</Application>
  <PresentationFormat>Widescreen</PresentationFormat>
  <Paragraphs>145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Courier New</vt:lpstr>
      <vt:lpstr>Wingdings</vt:lpstr>
      <vt:lpstr>Optimized Template Master</vt:lpstr>
      <vt:lpstr>1_Optimized Template Master</vt:lpstr>
      <vt:lpstr>Equation</vt:lpstr>
      <vt:lpstr>Chapter 10</vt:lpstr>
      <vt:lpstr>Overview</vt:lpstr>
      <vt:lpstr>What sources of capital do firms use?</vt:lpstr>
      <vt:lpstr>Calculating the Weighted Average Cost of Capital</vt:lpstr>
      <vt:lpstr>Should our analysis focus on before-tax or  after-tax capital costs?</vt:lpstr>
      <vt:lpstr>Should our analysis focus on historical (embedded) costs or new (marginal) costs?</vt:lpstr>
      <vt:lpstr>How are the weights determined?</vt:lpstr>
      <vt:lpstr>Overview of Coleman Technologies Inc.</vt:lpstr>
      <vt:lpstr>Review of Coleman’s Capital Structure</vt:lpstr>
      <vt:lpstr>Component Cost of Debt (1 of 2)</vt:lpstr>
      <vt:lpstr>A 15-year, 12% semiannual coupon bond sells for $1,153.72.  What is the cost of debt (rd)?</vt:lpstr>
      <vt:lpstr>Component Cost of Debt (2 of 2)</vt:lpstr>
      <vt:lpstr>Component Cost of Preferred Stock</vt:lpstr>
      <vt:lpstr>What is the cost of preferred stock?</vt:lpstr>
      <vt:lpstr>Is preferred stock more or less risky to investors than debt?</vt:lpstr>
      <vt:lpstr>Why is the yield on preferred stock lower than debt?</vt:lpstr>
      <vt:lpstr>Component Cost of Equity</vt:lpstr>
      <vt:lpstr>Why is there a cost for retained earnings?</vt:lpstr>
      <vt:lpstr>Three Ways to Determine the Cost of Common Equity, rs</vt:lpstr>
      <vt:lpstr>Find the Cost of Common Equity Using the CAPM Approach</vt:lpstr>
      <vt:lpstr>Find the Cost of Common Equity Using the  DCF Approach</vt:lpstr>
      <vt:lpstr>Can DCF methodology be applied  if growth is not constant?</vt:lpstr>
      <vt:lpstr>Find rs Using the  Bond-Yield-Plus-Risk-Premium Approach</vt:lpstr>
      <vt:lpstr>What is a reasonable final estimate of rs?</vt:lpstr>
      <vt:lpstr>Why is the cost of retained earnings cheaper than the cost of issuing new common stock?</vt:lpstr>
      <vt:lpstr>If new common stock issue incurs a flotation cost of 15% of the proceeds, what is re?</vt:lpstr>
      <vt:lpstr>What is the firm’s WACC (ignoring flotation costs)?</vt:lpstr>
      <vt:lpstr>What factors influence a company’s  composite WACC?</vt:lpstr>
      <vt:lpstr>Should the company use the composite WACC as the hurdle rate for each of its projects?</vt:lpstr>
      <vt:lpstr>Divisional Cost of Capital</vt:lpstr>
    </vt:vector>
  </TitlesOfParts>
  <Company>Cengage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Financial Management, Sixteenth Edition</dc:title>
  <dc:subject>Chapter 10: The Cost of Capital</dc:subject>
  <dc:creator>Brigham &amp; Houston</dc:creator>
  <cp:lastModifiedBy>Andrew Frongello</cp:lastModifiedBy>
  <cp:revision>149</cp:revision>
  <cp:lastPrinted>2016-10-03T15:29:39Z</cp:lastPrinted>
  <dcterms:created xsi:type="dcterms:W3CDTF">2021-02-02T17:32:18Z</dcterms:created>
  <dcterms:modified xsi:type="dcterms:W3CDTF">2022-04-12T20:15:27Z</dcterms:modified>
  <cp:category>Accessible 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0x01010025A683995A7B1D46BAE4BA042997DC16</vt:lpwstr>
  </property>
  <property fmtid="{D5CDD505-2E9C-101B-9397-08002B2CF9AE}" pid="3" name="Order">
    <vt:r8>112600</vt:r8>
  </property>
  <property fmtid="{D5CDD505-2E9C-101B-9397-08002B2CF9AE}" pid="4" name="Category">
    <vt:lpwstr>Accessibility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Document Type">
    <vt:lpwstr>Template</vt:lpwstr>
  </property>
  <property fmtid="{D5CDD505-2E9C-101B-9397-08002B2CF9AE}" pid="8" name="Audience">
    <vt:lpwstr>Content Developer</vt:lpwstr>
  </property>
  <property fmtid="{D5CDD505-2E9C-101B-9397-08002B2CF9AE}" pid="9" name="Department">
    <vt:lpwstr>GPM Training</vt:lpwstr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ArticulateGUID">
    <vt:lpwstr>DA3FD099-5DDC-49B7-BC70-6C2871AE2813</vt:lpwstr>
  </property>
  <property fmtid="{D5CDD505-2E9C-101B-9397-08002B2CF9AE}" pid="13" name="ArticulatePath">
    <vt:lpwstr>Presentation3</vt:lpwstr>
  </property>
  <property fmtid="{D5CDD505-2E9C-101B-9397-08002B2CF9AE}" pid="14" name="_SourceUrl">
    <vt:lpwstr/>
  </property>
  <property fmtid="{D5CDD505-2E9C-101B-9397-08002B2CF9AE}" pid="15" name="Status">
    <vt:lpwstr>1. In development</vt:lpwstr>
  </property>
  <property fmtid="{D5CDD505-2E9C-101B-9397-08002B2CF9AE}" pid="16" name="_SharedFileIndex">
    <vt:lpwstr/>
  </property>
</Properties>
</file>