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  <p:sldMasterId id="2147483767" r:id="rId5"/>
  </p:sldMasterIdLst>
  <p:notesMasterIdLst>
    <p:notesMasterId r:id="rId38"/>
  </p:notesMasterIdLst>
  <p:handoutMasterIdLst>
    <p:handoutMasterId r:id="rId39"/>
  </p:handoutMasterIdLst>
  <p:sldIdLst>
    <p:sldId id="314" r:id="rId6"/>
    <p:sldId id="258" r:id="rId7"/>
    <p:sldId id="259" r:id="rId8"/>
    <p:sldId id="326" r:id="rId9"/>
    <p:sldId id="327" r:id="rId10"/>
    <p:sldId id="328" r:id="rId11"/>
    <p:sldId id="260" r:id="rId12"/>
    <p:sldId id="329" r:id="rId13"/>
    <p:sldId id="349" r:id="rId14"/>
    <p:sldId id="350" r:id="rId15"/>
    <p:sldId id="332" r:id="rId16"/>
    <p:sldId id="333" r:id="rId17"/>
    <p:sldId id="292" r:id="rId18"/>
    <p:sldId id="334" r:id="rId19"/>
    <p:sldId id="335" r:id="rId20"/>
    <p:sldId id="351" r:id="rId21"/>
    <p:sldId id="290" r:id="rId22"/>
    <p:sldId id="297" r:id="rId23"/>
    <p:sldId id="338" r:id="rId24"/>
    <p:sldId id="339" r:id="rId25"/>
    <p:sldId id="340" r:id="rId26"/>
    <p:sldId id="341" r:id="rId27"/>
    <p:sldId id="291" r:id="rId28"/>
    <p:sldId id="342" r:id="rId29"/>
    <p:sldId id="343" r:id="rId30"/>
    <p:sldId id="294" r:id="rId31"/>
    <p:sldId id="345" r:id="rId32"/>
    <p:sldId id="346" r:id="rId33"/>
    <p:sldId id="295" r:id="rId34"/>
    <p:sldId id="296" r:id="rId35"/>
    <p:sldId id="347" r:id="rId36"/>
    <p:sldId id="348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>
      <p:ext uri="{19B8F6BF-5375-455C-9EA6-DF929625EA0E}">
        <p15:presenceInfo xmlns:p15="http://schemas.microsoft.com/office/powerpoint/2012/main" userId="S-1-5-21-4027829005-1107895287-290554039-156439" providerId="AD"/>
      </p:ext>
    </p:extLst>
  </p:cmAuthor>
  <p:cmAuthor id="2" name="N Williams" initials="NW" lastIdx="1" clrIdx="1">
    <p:extLst>
      <p:ext uri="{19B8F6BF-5375-455C-9EA6-DF929625EA0E}">
        <p15:presenceInfo xmlns:p15="http://schemas.microsoft.com/office/powerpoint/2012/main" userId="N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A78"/>
    <a:srgbClr val="343F52"/>
    <a:srgbClr val="003865"/>
    <a:srgbClr val="343F3D"/>
    <a:srgbClr val="F2F2F2"/>
    <a:srgbClr val="0098D4"/>
    <a:srgbClr val="006298"/>
    <a:srgbClr val="FF6300"/>
    <a:srgbClr val="E92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82307" autoAdjust="0"/>
  </p:normalViewPr>
  <p:slideViewPr>
    <p:cSldViewPr snapToGrid="0" snapToObjects="1">
      <p:cViewPr varScale="1">
        <p:scale>
          <a:sx n="68" d="100"/>
          <a:sy n="68" d="100"/>
        </p:scale>
        <p:origin x="72" y="498"/>
      </p:cViewPr>
      <p:guideLst/>
    </p:cSldViewPr>
  </p:slideViewPr>
  <p:outlineViewPr>
    <p:cViewPr>
      <p:scale>
        <a:sx n="33" d="100"/>
        <a:sy n="33" d="100"/>
      </p:scale>
      <p:origin x="0" y="-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0"/>
    </p:cViewPr>
  </p:sorterViewPr>
  <p:notesViewPr>
    <p:cSldViewPr snapToGrid="0" snapToObjects="1">
      <p:cViewPr varScale="1">
        <p:scale>
          <a:sx n="63" d="100"/>
          <a:sy n="63" d="100"/>
        </p:scale>
        <p:origin x="217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75504" y="8685213"/>
            <a:ext cx="64668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392BA-16D5-4BCB-8BB3-D7B53B67D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11" y="155512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7FD3A-2300-48D5-81E3-9406328116EE}"/>
              </a:ext>
            </a:extLst>
          </p:cNvPr>
          <p:cNvSpPr txBox="1"/>
          <p:nvPr/>
        </p:nvSpPr>
        <p:spPr>
          <a:xfrm>
            <a:off x="135896" y="8922557"/>
            <a:ext cx="6262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©2019</a:t>
            </a:r>
            <a:r>
              <a:rPr lang="en-US" sz="7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7"/>
            <a:ext cx="3778647" cy="212548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93721"/>
            <a:ext cx="5486400" cy="5520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63017" y="8685213"/>
            <a:ext cx="6842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DDB2F-32A5-4136-BC2E-0D7E0518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11" y="155512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E5B37-4A58-4B32-B9B0-D824A69A3D97}"/>
              </a:ext>
            </a:extLst>
          </p:cNvPr>
          <p:cNvSpPr txBox="1"/>
          <p:nvPr/>
        </p:nvSpPr>
        <p:spPr>
          <a:xfrm>
            <a:off x="135896" y="8922557"/>
            <a:ext cx="6262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©2019</a:t>
            </a:r>
            <a:r>
              <a:rPr lang="en-US" sz="7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25425" indent="-2254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8975" indent="-2254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39825" indent="-225425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3375" indent="-225425" algn="l" rtl="0" eaLnBrk="0" fontAlgn="base" hangingPunct="0">
      <a:spcBef>
        <a:spcPct val="30000"/>
      </a:spcBef>
      <a:spcAft>
        <a:spcPct val="0"/>
      </a:spcAft>
      <a:buFont typeface="Courier New" panose="02070309020205020404" pitchFamily="49" charset="0"/>
      <a:buChar char="o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6E9E33-E057-4A6F-9659-AD275C64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646420" y="1168663"/>
            <a:ext cx="6104302" cy="238760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6420" y="3809720"/>
            <a:ext cx="6104302" cy="1424930"/>
          </a:xfrm>
          <a:noFill/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F6BBBC-452C-48FA-A1E1-E851567E53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250" y="808037"/>
            <a:ext cx="4713288" cy="524192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326DFF-C872-4426-8563-39BC58624663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FA4D4A75-B7C2-490A-97DA-C93EBF606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82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6" name="Content Placeholder Bottom">
            <a:extLst>
              <a:ext uri="{FF2B5EF4-FFF2-40B4-BE49-F238E27FC236}">
                <a16:creationId xmlns:a16="http://schemas.microsoft.com/office/drawing/2014/main" id="{4003AB72-C071-4875-8D31-00FB4709214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199" y="4136860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Placeholder 2">
            <a:extLst>
              <a:ext uri="{FF2B5EF4-FFF2-40B4-BE49-F238E27FC236}">
                <a16:creationId xmlns:a16="http://schemas.microsoft.com/office/drawing/2014/main" id="{329BB347-70F5-49B3-A1D7-9C05C8ED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9343" y="3207219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5" name="Content Placeholder Middle">
            <a:extLst>
              <a:ext uri="{FF2B5EF4-FFF2-40B4-BE49-F238E27FC236}">
                <a16:creationId xmlns:a16="http://schemas.microsoft.com/office/drawing/2014/main" id="{E344C337-1A6E-4BE6-8E9E-7076FBBEEF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6700" y="3207216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Image Placeholder 3">
            <a:extLst>
              <a:ext uri="{FF2B5EF4-FFF2-40B4-BE49-F238E27FC236}">
                <a16:creationId xmlns:a16="http://schemas.microsoft.com/office/drawing/2014/main" id="{A70ED764-0931-4273-A125-CE2D6E0F8A8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9343" y="4631282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7" name="Content Placeholder Bottom">
            <a:extLst>
              <a:ext uri="{FF2B5EF4-FFF2-40B4-BE49-F238E27FC236}">
                <a16:creationId xmlns:a16="http://schemas.microsoft.com/office/drawing/2014/main" id="{1A924411-097F-4689-AC4D-9173B40A69F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6700" y="4631279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2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/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Image Placeholder 2">
            <a:extLst>
              <a:ext uri="{FF2B5EF4-FFF2-40B4-BE49-F238E27FC236}">
                <a16:creationId xmlns:a16="http://schemas.microsoft.com/office/drawing/2014/main" id="{02C25FD2-E251-4DC4-8F30-3EDA9A61D7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294143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FE322F-E595-4582-997C-0A06F238C8D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200" y="294143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Image Placeholder 3">
            <a:extLst>
              <a:ext uri="{FF2B5EF4-FFF2-40B4-BE49-F238E27FC236}">
                <a16:creationId xmlns:a16="http://schemas.microsoft.com/office/drawing/2014/main" id="{647E63CA-E745-4DE2-B25A-D398F113EFA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80444" y="406596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FE66096-5B65-4DD6-9AD6-9E55675E3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7801" y="406595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Image Placeholder 4">
            <a:extLst>
              <a:ext uri="{FF2B5EF4-FFF2-40B4-BE49-F238E27FC236}">
                <a16:creationId xmlns:a16="http://schemas.microsoft.com/office/drawing/2014/main" id="{765390A9-B975-43C8-86E6-45E636A649C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444" y="518177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B6F74B-2775-4949-A70C-BCBBFE20C3A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627801" y="518176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67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02E-3CB5-42AD-B464-F6B07B51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0C3DAD5-7018-41AE-A45F-20014BF2799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76250" y="2120900"/>
            <a:ext cx="6361113" cy="368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3E3FD-A040-4AA5-BC67-8F46FFA454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6988" y="3962401"/>
            <a:ext cx="3922712" cy="1841500"/>
          </a:xfrm>
        </p:spPr>
        <p:txBody>
          <a:bodyPr/>
          <a:lstStyle>
            <a:lvl1pPr marL="0" indent="0">
              <a:buNone/>
              <a:defRPr sz="1800"/>
            </a:lvl1pPr>
            <a:lvl5pPr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</p:spTree>
    <p:extLst>
      <p:ext uri="{BB962C8B-B14F-4D97-AF65-F5344CB8AC3E}">
        <p14:creationId xmlns:p14="http://schemas.microsoft.com/office/powerpoint/2010/main" val="325806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6E9E33-E057-4A6F-9659-AD275C64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079916" y="1168663"/>
            <a:ext cx="4772406" cy="142493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79916" y="3080084"/>
            <a:ext cx="4772406" cy="2154566"/>
          </a:xfrm>
          <a:noFill/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F6BBBC-452C-48FA-A1E1-E851567E53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4993" y="269023"/>
            <a:ext cx="3200400" cy="411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326DFF-C872-4426-8563-39BC58624663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FA4D4A75-B7C2-490A-97DA-C93EBF606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48444F1-05A8-40A8-A717-3165EFA217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41960" y="269023"/>
            <a:ext cx="3200400" cy="411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1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2453D6-AC12-45CC-BE0D-504F5481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14400" y="1153123"/>
            <a:ext cx="10424160" cy="2387600"/>
          </a:xfrm>
        </p:spPr>
        <p:txBody>
          <a:bodyPr anchor="b"/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09720"/>
            <a:ext cx="10424160" cy="1424930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6FEA2F-362B-4EAB-BFA4-233A863C0DE7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581EE69-5B12-4316-9F18-5E31FC9A3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49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6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6DB13-92A9-47C2-9058-218A0E2ED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43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3" y="2473693"/>
            <a:ext cx="5542957" cy="3703270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6101F-D933-4709-A0BA-1CB69D3DC64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6172200" y="2473691"/>
            <a:ext cx="5542956" cy="3703271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384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6"/>
            <a:ext cx="11241915" cy="909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B7A33-D6FD-4ACA-9D6B-0B6FF455A8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4" y="1582938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4" y="2583180"/>
            <a:ext cx="3344530" cy="3593782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A33BDC-54C4-45B0-9977-6AD260A7B8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3735" y="1582937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Middle">
            <a:extLst>
              <a:ext uri="{FF2B5EF4-FFF2-40B4-BE49-F238E27FC236}">
                <a16:creationId xmlns:a16="http://schemas.microsoft.com/office/drawing/2014/main" id="{1D13BCCE-AB68-426C-9401-BABA201385F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23735" y="2583179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912163-109E-42CF-B7A9-36D05095C5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66760" y="1588654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8370626" y="2579767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1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8767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2621900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Bottom"/>
          <p:cNvSpPr>
            <a:spLocks noGrp="1"/>
          </p:cNvSpPr>
          <p:nvPr>
            <p:ph type="body" sz="quarter" idx="13" hasCustomPrompt="1"/>
          </p:nvPr>
        </p:nvSpPr>
        <p:spPr>
          <a:xfrm>
            <a:off x="476844" y="5395327"/>
            <a:ext cx="11241914" cy="951787"/>
          </a:xfrm>
        </p:spPr>
        <p:txBody>
          <a:bodyPr/>
          <a:lstStyle>
            <a:lvl1pPr marL="112713" indent="-112713">
              <a:defRPr sz="900" b="0">
                <a:solidFill>
                  <a:srgbClr val="000000"/>
                </a:solidFill>
              </a:defRPr>
            </a:lvl1pPr>
            <a:lvl2pPr marL="336550" indent="-112713">
              <a:defRPr sz="900" b="0">
                <a:solidFill>
                  <a:srgbClr val="000000"/>
                </a:solidFill>
              </a:defRPr>
            </a:lvl2pPr>
            <a:lvl3pPr marL="685800" indent="-168275">
              <a:defRPr sz="900" b="0">
                <a:solidFill>
                  <a:srgbClr val="000000"/>
                </a:solidFill>
              </a:defRPr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0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2453D6-AC12-45CC-BE0D-504F5481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14400" y="1153123"/>
            <a:ext cx="10424160" cy="2387600"/>
          </a:xfrm>
        </p:spPr>
        <p:txBody>
          <a:bodyPr anchor="b"/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09720"/>
            <a:ext cx="10424160" cy="1424930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6FEA2F-362B-4EAB-BFA4-233A863C0DE7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581EE69-5B12-4316-9F18-5E31FC9A3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55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36831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5769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1505492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E0CC24-A3CA-45F3-BF2B-B8EB090005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4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65DFA3-2F0A-45C7-8124-3D672EB9205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AAA4B2-2F70-4899-9014-89954C200D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8B1A98-C967-4B94-B1F7-E158393317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85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6844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51D41C-52EA-4F3C-BC8E-A9309F4EB6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CD2ACDE-E8DF-4B19-9DBB-017510EEC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18F8C24-8F67-4A0C-8E2F-54E8026EAD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50DDEC-E898-4F6D-A7F2-930A23B3C1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3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5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7548D5A-3DFF-4FF5-A587-74246B76C1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382487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6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A24E382A-7ED1-49CB-8053-85276CAEB9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89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7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C6187B3-59CD-4356-83E5-962B5ACC4A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5191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44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435133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3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6" name="Content Placeholder Bottom">
            <a:extLst>
              <a:ext uri="{FF2B5EF4-FFF2-40B4-BE49-F238E27FC236}">
                <a16:creationId xmlns:a16="http://schemas.microsoft.com/office/drawing/2014/main" id="{4003AB72-C071-4875-8D31-00FB4709214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199" y="4136860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49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Placeholder 2">
            <a:extLst>
              <a:ext uri="{FF2B5EF4-FFF2-40B4-BE49-F238E27FC236}">
                <a16:creationId xmlns:a16="http://schemas.microsoft.com/office/drawing/2014/main" id="{329BB347-70F5-49B3-A1D7-9C05C8ED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9343" y="3207219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5" name="Content Placeholder Middle">
            <a:extLst>
              <a:ext uri="{FF2B5EF4-FFF2-40B4-BE49-F238E27FC236}">
                <a16:creationId xmlns:a16="http://schemas.microsoft.com/office/drawing/2014/main" id="{E344C337-1A6E-4BE6-8E9E-7076FBBEEF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6700" y="3207216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Image Placeholder 3">
            <a:extLst>
              <a:ext uri="{FF2B5EF4-FFF2-40B4-BE49-F238E27FC236}">
                <a16:creationId xmlns:a16="http://schemas.microsoft.com/office/drawing/2014/main" id="{A70ED764-0931-4273-A125-CE2D6E0F8A8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9343" y="4631282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7" name="Content Placeholder Bottom">
            <a:extLst>
              <a:ext uri="{FF2B5EF4-FFF2-40B4-BE49-F238E27FC236}">
                <a16:creationId xmlns:a16="http://schemas.microsoft.com/office/drawing/2014/main" id="{1A924411-097F-4689-AC4D-9173B40A69F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6700" y="4631279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6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/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Image Placeholder 2">
            <a:extLst>
              <a:ext uri="{FF2B5EF4-FFF2-40B4-BE49-F238E27FC236}">
                <a16:creationId xmlns:a16="http://schemas.microsoft.com/office/drawing/2014/main" id="{02C25FD2-E251-4DC4-8F30-3EDA9A61D7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294143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FE322F-E595-4582-997C-0A06F238C8D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200" y="294143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Image Placeholder 3">
            <a:extLst>
              <a:ext uri="{FF2B5EF4-FFF2-40B4-BE49-F238E27FC236}">
                <a16:creationId xmlns:a16="http://schemas.microsoft.com/office/drawing/2014/main" id="{647E63CA-E745-4DE2-B25A-D398F113EFA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80444" y="406596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FE66096-5B65-4DD6-9AD6-9E55675E3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7801" y="406595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Image Placeholder 4">
            <a:extLst>
              <a:ext uri="{FF2B5EF4-FFF2-40B4-BE49-F238E27FC236}">
                <a16:creationId xmlns:a16="http://schemas.microsoft.com/office/drawing/2014/main" id="{765390A9-B975-43C8-86E6-45E636A649C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444" y="518177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B6F74B-2775-4949-A70C-BCBBFE20C3A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627801" y="518176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277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02E-3CB5-42AD-B464-F6B07B51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0C3DAD5-7018-41AE-A45F-20014BF2799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76250" y="2120900"/>
            <a:ext cx="6361113" cy="368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3E3FD-A040-4AA5-BC67-8F46FFA454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6988" y="3962401"/>
            <a:ext cx="3922712" cy="1841500"/>
          </a:xfrm>
        </p:spPr>
        <p:txBody>
          <a:bodyPr/>
          <a:lstStyle>
            <a:lvl1pPr marL="0" indent="0">
              <a:buNone/>
              <a:defRPr sz="1800"/>
            </a:lvl1pPr>
            <a:lvl5pPr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</p:spTree>
    <p:extLst>
      <p:ext uri="{BB962C8B-B14F-4D97-AF65-F5344CB8AC3E}">
        <p14:creationId xmlns:p14="http://schemas.microsoft.com/office/powerpoint/2010/main" val="227416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1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6DB13-92A9-47C2-9058-218A0E2ED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43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3" y="2473693"/>
            <a:ext cx="5542957" cy="3703270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6101F-D933-4709-A0BA-1CB69D3DC64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6172200" y="2473691"/>
            <a:ext cx="5542956" cy="3703271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27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6"/>
            <a:ext cx="11241915" cy="909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B7A33-D6FD-4ACA-9D6B-0B6FF455A8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4" y="1582938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4" y="2583180"/>
            <a:ext cx="3344530" cy="3593782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A33BDC-54C4-45B0-9977-6AD260A7B8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3735" y="1582937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Middle">
            <a:extLst>
              <a:ext uri="{FF2B5EF4-FFF2-40B4-BE49-F238E27FC236}">
                <a16:creationId xmlns:a16="http://schemas.microsoft.com/office/drawing/2014/main" id="{1D13BCCE-AB68-426C-9401-BABA201385F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23735" y="2583179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912163-109E-42CF-B7A9-36D05095C5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66760" y="1588654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8370626" y="2579767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1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8767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2621900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Bottom"/>
          <p:cNvSpPr>
            <a:spLocks noGrp="1"/>
          </p:cNvSpPr>
          <p:nvPr>
            <p:ph type="body" sz="quarter" idx="13" hasCustomPrompt="1"/>
          </p:nvPr>
        </p:nvSpPr>
        <p:spPr>
          <a:xfrm>
            <a:off x="476844" y="5395327"/>
            <a:ext cx="11241914" cy="951787"/>
          </a:xfrm>
        </p:spPr>
        <p:txBody>
          <a:bodyPr/>
          <a:lstStyle>
            <a:lvl1pPr marL="112713" indent="-112713">
              <a:defRPr sz="900" b="0">
                <a:solidFill>
                  <a:srgbClr val="000000"/>
                </a:solidFill>
              </a:defRPr>
            </a:lvl1pPr>
            <a:lvl2pPr marL="336550" indent="-112713">
              <a:defRPr sz="900" b="0">
                <a:solidFill>
                  <a:srgbClr val="000000"/>
                </a:solidFill>
              </a:defRPr>
            </a:lvl2pPr>
            <a:lvl3pPr marL="685800" indent="-168275">
              <a:defRPr sz="900" b="0">
                <a:solidFill>
                  <a:srgbClr val="000000"/>
                </a:solidFill>
              </a:defRPr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73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36831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5769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1505492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E0CC24-A3CA-45F3-BF2B-B8EB090005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4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65DFA3-2F0A-45C7-8124-3D672EB9205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AAA4B2-2F70-4899-9014-89954C200D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8B1A98-C967-4B94-B1F7-E158393317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26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6844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51D41C-52EA-4F3C-BC8E-A9309F4EB6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CD2ACDE-E8DF-4B19-9DBB-017510EEC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18F8C24-8F67-4A0C-8E2F-54E8026EAD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50DDEC-E898-4F6D-A7F2-930A23B3C1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3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5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7548D5A-3DFF-4FF5-A587-74246B76C1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382487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6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A24E382A-7ED1-49CB-8053-85276CAEB9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89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7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C6187B3-59CD-4356-83E5-962B5ACC4A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5191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435133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CEB08-7511-4ACD-A0D7-6D08EF1B42A9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76843" y="473245"/>
            <a:ext cx="11241915" cy="12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843" y="1825625"/>
            <a:ext cx="112419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D9DE7A7-3324-4B9D-A406-42B62C5A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" y="6444088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0E6636BF-D3CC-4DFC-A057-41CF18719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03120" y="6355080"/>
            <a:ext cx="896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Brigham &amp; Houston, </a:t>
            </a:r>
            <a:r>
              <a:rPr lang="en-US" sz="11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Fundamentals of Financial Management</a:t>
            </a:r>
            <a:r>
              <a:rPr lang="en-US" sz="11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Sixteenth Edition. © 2022 Cengage. All Rights Reserved. May not be scanned, copied or duplicated, or posted to a publicly accessible website, in whole or in part.</a:t>
            </a:r>
            <a:endParaRPr lang="en-US" sz="1100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6820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  <p:sldLayoutId id="2147483753" r:id="rId3"/>
    <p:sldLayoutId id="2147483728" r:id="rId4"/>
    <p:sldLayoutId id="2147483736" r:id="rId5"/>
    <p:sldLayoutId id="2147483729" r:id="rId6"/>
    <p:sldLayoutId id="2147483760" r:id="rId7"/>
    <p:sldLayoutId id="2147483730" r:id="rId8"/>
    <p:sldLayoutId id="2147483732" r:id="rId9"/>
    <p:sldLayoutId id="2147483761" r:id="rId10"/>
    <p:sldLayoutId id="2147483737" r:id="rId11"/>
    <p:sldLayoutId id="2147483762" r:id="rId12"/>
    <p:sldLayoutId id="2147483766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CEB08-7511-4ACD-A0D7-6D08EF1B42A9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76843" y="473245"/>
            <a:ext cx="11241915" cy="12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843" y="1825625"/>
            <a:ext cx="112419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D9DE7A7-3324-4B9D-A406-42B62C5A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" y="6444088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0E6636BF-D3CC-4DFC-A057-41CF18719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03120" y="6355080"/>
            <a:ext cx="896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+mn-lt"/>
              </a:rPr>
              <a:t>Brigham &amp; Houston, </a:t>
            </a:r>
            <a:r>
              <a:rPr lang="en-US" sz="1100" i="1" dirty="0">
                <a:solidFill>
                  <a:schemeClr val="accent1"/>
                </a:solidFill>
                <a:latin typeface="+mn-lt"/>
              </a:rPr>
              <a:t>Fundamentals of Financial Management</a:t>
            </a:r>
            <a:r>
              <a:rPr lang="en-US" sz="1100" dirty="0">
                <a:solidFill>
                  <a:schemeClr val="accent1"/>
                </a:solidFill>
                <a:latin typeface="+mn-lt"/>
              </a:rPr>
              <a:t>, Sixteenth Edition. © 2022 Cengage. All Rights Reserved. May not be scanned, copied or duplicated, or posted to a publicly accessible website, in whole or in part.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85725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3E06-9408-4115-B26E-902F4A09B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8450C-4596-467D-B140-A6F839E5F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Basics of Capital Budgeting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BABB19-D4DC-455F-9832-C3067CEA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182017" y="268287"/>
            <a:ext cx="3341341" cy="41148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267FECB-9676-44F6-B0C3-216136ADE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3615252" y="268287"/>
            <a:ext cx="3275597" cy="41148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6AD9E21-F401-4365-8D18-49A68173C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Brigham &amp; Houston, </a:t>
            </a:r>
            <a:r>
              <a:rPr lang="en-US" i="1" noProof="0" dirty="0"/>
              <a:t>Fundamentals of Financial Management</a:t>
            </a:r>
            <a:r>
              <a:rPr lang="en-US" noProof="0" dirty="0"/>
              <a:t>, Sixteenth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8133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S’ NPV?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tabLst>
                <a:tab pos="6686550" algn="l"/>
              </a:tabLst>
              <a:defRPr/>
            </a:pPr>
            <a:r>
              <a:rPr lang="en-US" dirty="0"/>
              <a:t>WACC = 10%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56534"/>
              </p:ext>
            </p:extLst>
          </p:nvPr>
        </p:nvGraphicFramePr>
        <p:xfrm>
          <a:off x="1981200" y="2453347"/>
          <a:ext cx="90525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PV of </a:t>
                      </a:r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6400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$100.00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63.64</a:t>
                      </a:r>
                    </a:p>
                  </a:txBody>
                  <a:tcPr marL="54864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41.32</a:t>
                      </a:r>
                    </a:p>
                  </a:txBody>
                  <a:tcPr marL="64008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15.02</a:t>
                      </a:r>
                      <a:endParaRPr lang="en-US" sz="2400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152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NPV</a:t>
                      </a:r>
                      <a:r>
                        <a:rPr lang="en-US" sz="2400" u="none" baseline="-25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2400" u="dbl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$ 19.98</a:t>
                      </a:r>
                    </a:p>
                  </a:txBody>
                  <a:tcPr marL="45720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54804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295677"/>
            <a:ext cx="9173594" cy="101873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Here,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is negative.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45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NPV: Financial Calculator Solution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CFs into the calculator’s CFLO register.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0</a:t>
            </a:r>
            <a:r>
              <a:rPr lang="en-US" dirty="0"/>
              <a:t> = −100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1</a:t>
            </a:r>
            <a:r>
              <a:rPr lang="en-US" dirty="0"/>
              <a:t> = 10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dirty="0"/>
              <a:t> = 60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3</a:t>
            </a:r>
            <a:r>
              <a:rPr lang="en-US" dirty="0"/>
              <a:t> = 80</a:t>
            </a:r>
            <a:endParaRPr lang="en-US" sz="2000" dirty="0"/>
          </a:p>
          <a:p>
            <a:pPr marL="365760" indent="-365760" algn="l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I/YR = 10, press NPV button to get NPV</a:t>
            </a:r>
            <a:r>
              <a:rPr lang="en-US" baseline="-25000" dirty="0"/>
              <a:t>L</a:t>
            </a:r>
            <a:r>
              <a:rPr lang="en-US" dirty="0"/>
              <a:t> = $18.78.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90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the NPV Method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/>
              <a:t>NPV = PV of inflows – Cost</a:t>
            </a:r>
          </a:p>
          <a:p>
            <a:pPr marL="164592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/>
              <a:t>= Net gain in wealth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independent, accept if the project NPV &gt;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mutually exclusive, accept project with the highest positive NPV, one that adds the most value.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 this example, accept S if mutually exclusive (NPV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), and accept both if independent.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6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Rate of Return (IRR)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728487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Solving for IRR with a financial calculator: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7EADAD3-508D-4830-8894-A3871A47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91450873"/>
              </p:ext>
            </p:extLst>
          </p:nvPr>
        </p:nvGraphicFramePr>
        <p:xfrm>
          <a:off x="4218578" y="2618038"/>
          <a:ext cx="3754845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4" imgW="2527200" imgH="799920" progId="Equation.DSMT4">
                  <p:embed/>
                </p:oleObj>
              </mc:Choice>
              <mc:Fallback>
                <p:oleObj name="Equation" r:id="rId4" imgW="2527200" imgH="799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D8397F4-5107-406F-9B6C-38DA954D2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578" y="2618038"/>
                        <a:ext cx="3754845" cy="118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D3BF84C-1BB6-4571-9E5A-F4285C8BF4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3885714"/>
            <a:ext cx="11241914" cy="2261867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Enter CFs in CFLO register.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78"/>
                </a:solidFill>
              </a:rPr>
              <a:t>Press IRR; IRR</a:t>
            </a:r>
            <a:r>
              <a:rPr lang="en-US" sz="2000" baseline="-25000" dirty="0">
                <a:solidFill>
                  <a:srgbClr val="004A78"/>
                </a:solidFill>
              </a:rPr>
              <a:t>L</a:t>
            </a:r>
            <a:r>
              <a:rPr lang="en-US" sz="2000" dirty="0">
                <a:solidFill>
                  <a:srgbClr val="004A78"/>
                </a:solidFill>
              </a:rPr>
              <a:t> = 18.13% and IRR</a:t>
            </a:r>
            <a:r>
              <a:rPr lang="en-US" sz="2000" baseline="-25000" dirty="0">
                <a:solidFill>
                  <a:srgbClr val="004A78"/>
                </a:solidFill>
              </a:rPr>
              <a:t>S</a:t>
            </a:r>
            <a:r>
              <a:rPr lang="en-US" sz="2000" dirty="0">
                <a:solidFill>
                  <a:srgbClr val="004A78"/>
                </a:solidFill>
              </a:rPr>
              <a:t> = 23.56%.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78"/>
                </a:solidFill>
              </a:rPr>
              <a:t>Solving for IRR with Excel:</a:t>
            </a:r>
            <a:endParaRPr lang="en-US" dirty="0">
              <a:solidFill>
                <a:srgbClr val="004A78"/>
              </a:solidFill>
            </a:endParaRPr>
          </a:p>
          <a:p>
            <a:pPr marL="1005840" lvl="1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>
                <a:solidFill>
                  <a:srgbClr val="004A78"/>
                </a:solidFill>
              </a:rPr>
              <a:t>=IRR(CF</a:t>
            </a:r>
            <a:r>
              <a:rPr lang="en-US" sz="2000" baseline="-25000" dirty="0">
                <a:solidFill>
                  <a:srgbClr val="004A78"/>
                </a:solidFill>
              </a:rPr>
              <a:t>0</a:t>
            </a:r>
            <a:r>
              <a:rPr lang="en-US" sz="2000" dirty="0">
                <a:solidFill>
                  <a:srgbClr val="004A78"/>
                </a:solidFill>
              </a:rPr>
              <a:t>:CF</a:t>
            </a:r>
            <a:r>
              <a:rPr lang="en-US" sz="2000" baseline="-25000" dirty="0">
                <a:solidFill>
                  <a:srgbClr val="004A78"/>
                </a:solidFill>
              </a:rPr>
              <a:t>n</a:t>
            </a:r>
            <a:r>
              <a:rPr lang="en-US" sz="2000" dirty="0">
                <a:solidFill>
                  <a:srgbClr val="004A78"/>
                </a:solidFill>
              </a:rPr>
              <a:t>,guess for rate)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270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project’s IRR similar to a bond’s YTM?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They are the same thing.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Think of a bond as a project. The YTM on the bond would be the IRR of the “bond” project.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EXAMPLE: Suppose a 10-year bond with a 9% annual coupon and $1,000 par value sells for $1,134.20.</a:t>
            </a:r>
          </a:p>
          <a:p>
            <a:pPr marL="640080" lvl="1" indent="-32004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Solve for IRR = YTM = 7.08%, the annual return for this project/bond.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90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the IRR Method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IRR &gt; WACC, the project’s return exceeds its costs and there is some return left over to boost stockholders’ returns.</a:t>
            </a:r>
          </a:p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4A78"/>
                </a:solidFill>
              </a:rPr>
              <a:t>If IRR &gt; WACC, accept project.</a:t>
            </a:r>
          </a:p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4A78"/>
                </a:solidFill>
              </a:rPr>
              <a:t>If IRR &lt; WACC, reject project.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independent, accept both projects, as both IRR &gt; WACC = 10%.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mutually exclusive, accept S, because IRR</a:t>
            </a:r>
            <a:r>
              <a:rPr lang="en-US" baseline="-25000" dirty="0"/>
              <a:t>s</a:t>
            </a:r>
            <a:r>
              <a:rPr lang="en-US" dirty="0"/>
              <a:t> &gt; IRR</a:t>
            </a:r>
            <a:r>
              <a:rPr lang="en-US" baseline="-25000" dirty="0"/>
              <a:t>L</a:t>
            </a:r>
            <a:r>
              <a:rPr lang="en-US" dirty="0"/>
              <a:t>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2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Profiles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241914" cy="1101494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A graphical representation of project NPVs at various different costs of capital.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31591"/>
              </p:ext>
            </p:extLst>
          </p:nvPr>
        </p:nvGraphicFramePr>
        <p:xfrm>
          <a:off x="2575560" y="3072326"/>
          <a:ext cx="70408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WACC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NPV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NPV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8288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$50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$40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8288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(4)</a:t>
                      </a:r>
                    </a:p>
                  </a:txBody>
                  <a:tcPr marL="45720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4864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0493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062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Projects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6"/>
            <a:ext cx="11241914" cy="86916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NPV and IRR always lead to the same accept/reject decision for any given </a:t>
            </a:r>
            <a:r>
              <a:rPr lang="en-US" u="sng" dirty="0">
                <a:ea typeface="Verdana" panose="020B0604030504040204" pitchFamily="34" charset="0"/>
                <a:cs typeface="Verdana" panose="020B0604030504040204" pitchFamily="34" charset="0"/>
              </a:rPr>
              <a:t>independent project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/>
          </a:p>
        </p:txBody>
      </p:sp>
      <p:pic>
        <p:nvPicPr>
          <p:cNvPr id="22" name="Picture 3" descr="Independent Projects&#10;&#10;Graph illustrating accept/reject decision for any given independent project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120377" y="2863172"/>
            <a:ext cx="7951247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27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Projects</a:t>
            </a:r>
            <a:endParaRPr lang="en-US" noProof="0" dirty="0"/>
          </a:p>
        </p:txBody>
      </p:sp>
      <p:pic>
        <p:nvPicPr>
          <p:cNvPr id="22" name="Picture 2" descr="Mutually Exclusive Projects &#10;&#10;Graph illustrating when there is a conflict between NPV and IRR, and when there is no conflict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94793" y="1395338"/>
            <a:ext cx="8002414" cy="4754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17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Crossover Rate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Find cash flow differences between the projects.   See Slide 11-8.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the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CFs in </a:t>
            </a:r>
            <a:r>
              <a:rPr lang="en-US" dirty="0" err="1"/>
              <a:t>CF</a:t>
            </a:r>
            <a:r>
              <a:rPr lang="en-US" baseline="-25000" dirty="0" err="1"/>
              <a:t>j</a:t>
            </a:r>
            <a:r>
              <a:rPr lang="en-US" dirty="0"/>
              <a:t> register, then press </a:t>
            </a:r>
            <a:r>
              <a:rPr lang="en-US" dirty="0">
                <a:latin typeface="Wingdings" pitchFamily="2" charset="2"/>
              </a:rPr>
              <a:t></a:t>
            </a:r>
            <a:r>
              <a:rPr lang="en-US" dirty="0"/>
              <a:t> IRR. Crossover rate = 8.68%, rounded to 8.7%.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profiles don’t cross, one project dominates the other.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74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596D73-B5CE-494B-9292-DE6847A7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Net Present Value (NPV)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Internal Rate of Return (IRR)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Modified Internal Rate of Return (MIRR)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Payback Methods: Regular vs. Discounted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Multiple IRRs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3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Why NPV Profiles Cross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Size (scale) differences: The smaller project frees up funds at t = 0 for investment. The higher the opportunity cost, the more valuable these funds, so a high WACC favors small projects.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Timing differences: The project with faster payback provides more CF in early years for reinvestment. If WACC is high, early CF especially good, 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34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Reinvestment Rate Assumptions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NPV method assumes CFs are reinvested at the WACC.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IRR method assumes CFs are reinvested at IRR.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Assuming CFs are reinvested at the opportunity cost of capital is more realistic, so NPV method is the best.  NPV method should be used to choose between mutually exclusive projects.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Perhaps a hybrid of the IRR that assumes cost of capital reinvestment is needed.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5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Managers prefer the IRR to the NPV method; is there a better IRR measure?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Yes, MIRR is the discount rate that causes the PV of a project’s terminal value (TV) to equal the PV of costs.  TV is found by compounding inflows at WACC.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MIRR assumes cash flows are reinvested at the WACC.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54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MIRR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5165879"/>
            <a:ext cx="11241914" cy="105204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MIRR(CF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,Finance_rate,Reinvest_rate)</a:t>
            </a: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 assume that both rates = WACC.</a:t>
            </a:r>
            <a:endParaRPr lang="en-US" dirty="0"/>
          </a:p>
        </p:txBody>
      </p:sp>
      <p:pic>
        <p:nvPicPr>
          <p:cNvPr id="22" name="Picture 3" descr="Calculating MIRR&#10;&#10;Timeline illustrating how to calculate MIRR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484801" y="1295695"/>
            <a:ext cx="7222398" cy="384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0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MIRR versus IRR?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MIRR assumes reinvestment at the opportunity cost = WACC. MIRR also avoids the multiple IRR problem.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Managers like rate of return comparisons, and MIRR is better for this than IRR.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66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payback period?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 number of years required to recover a project’s cost, or “How long does it take to get our money back?”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Calculated by adding project’s cash inflows to its cost until the cumulative cash flow for the project turns positive.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5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Payback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532894"/>
            <a:ext cx="11241914" cy="55967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Project L’s Payback Calculation</a:t>
            </a:r>
            <a:endParaRPr lang="en-US" dirty="0">
              <a:latin typeface="+mj-lt"/>
            </a:endParaRPr>
          </a:p>
        </p:txBody>
      </p:sp>
      <p:pic>
        <p:nvPicPr>
          <p:cNvPr id="22" name="Picture 3" descr="Calculating Payback&#10;&#10;Timeline illustrating how to calculate Project L's payback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t="11351" b="43436"/>
          <a:stretch/>
        </p:blipFill>
        <p:spPr>
          <a:xfrm>
            <a:off x="2166809" y="2058711"/>
            <a:ext cx="7858383" cy="2103120"/>
          </a:xfrm>
          <a:prstGeom prst="rect">
            <a:avLst/>
          </a:prstGeom>
        </p:spPr>
      </p:pic>
      <p:pic>
        <p:nvPicPr>
          <p:cNvPr id="8" name="Picture 4" descr="Calculating Payback&#10;&#10;Calculating payback for project L and project S by plugging in numbers into equation.">
            <a:extLst>
              <a:ext uri="{FF2B5EF4-FFF2-40B4-BE49-F238E27FC236}">
                <a16:creationId xmlns:a16="http://schemas.microsoft.com/office/drawing/2014/main" id="{D2C8F996-DDAF-4E50-8408-EAF7AED48A2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3"/>
          <a:srcRect l="9420" t="59843" r="42309"/>
          <a:stretch/>
        </p:blipFill>
        <p:spPr>
          <a:xfrm>
            <a:off x="4424758" y="4159886"/>
            <a:ext cx="3713872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196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Payback Period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55967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Uses discounted cash flows rather than raw CFs.</a:t>
            </a:r>
            <a:endParaRPr lang="en-US" dirty="0"/>
          </a:p>
        </p:txBody>
      </p:sp>
      <p:pic>
        <p:nvPicPr>
          <p:cNvPr id="22" name="Picture 3" descr="Discounted Payback Period&#10;&#10;Timeline and equation depicting how to calculate project L's discounted payback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tretch/>
        </p:blipFill>
        <p:spPr>
          <a:xfrm>
            <a:off x="1834129" y="2546714"/>
            <a:ext cx="8523743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34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 of Payback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Strengths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Provides an indication of a project’s risk and liquidity.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Easy to calculate and understand.</a:t>
            </a:r>
          </a:p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Weaknesses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Ignores the time value of money (TVM).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Ignores CFs occurring after the payback period.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No relationship between a given payback and investor wealth maximization.</a:t>
            </a:r>
            <a:endParaRPr lang="en-US" dirty="0">
              <a:solidFill>
                <a:srgbClr val="004A78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/>
              <a:t>Discounted payback considers TVM, but other 2 flaws remain.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7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Project P’s NPV and IRR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9821586" cy="81289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Project P has cash flows (in 000s): 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-$800,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$5,000, and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−$5,000.</a:t>
            </a:r>
            <a:endParaRPr lang="en-US" sz="2000" dirty="0"/>
          </a:p>
        </p:txBody>
      </p:sp>
      <p:pic>
        <p:nvPicPr>
          <p:cNvPr id="22" name="Picture 3" descr="Project P's NPV and IRR&#10;&#10;Timeline illustrating how to calculate project P's NPV and IRR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r="21768"/>
          <a:stretch/>
        </p:blipFill>
        <p:spPr>
          <a:xfrm>
            <a:off x="2997414" y="2857115"/>
            <a:ext cx="6197173" cy="146304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D3BF84C-1BB6-4571-9E5A-F4285C8BF4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4448415"/>
            <a:ext cx="11241914" cy="1795660"/>
          </a:xfrm>
        </p:spPr>
        <p:txBody>
          <a:bodyPr/>
          <a:lstStyle/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Enter CFs into calculator CFLO register.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Enter I/YR = 10.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NPV = -$386.78.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IRR = ERROR		Why?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9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 budgeting?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1755428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Analysis of potential additions to fixed assets.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Long-term decisions; involve large expenditures.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Very important to firm’s future.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13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IRRs</a:t>
            </a:r>
            <a:endParaRPr lang="en-US" noProof="0" dirty="0"/>
          </a:p>
        </p:txBody>
      </p:sp>
      <p:pic>
        <p:nvPicPr>
          <p:cNvPr id="22" name="Picture 2" descr="Multiple IRRs &#10;&#10;Graph depicting multiple IRRs, with WACC on the x-axis and NPV on the y-axis. 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890915" y="1801878"/>
            <a:ext cx="8410170" cy="4297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27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multiple IRRs?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At very low discount rates, the PV of CF</a:t>
            </a:r>
            <a:r>
              <a:rPr lang="en-US" baseline="-25000" dirty="0"/>
              <a:t>2</a:t>
            </a:r>
            <a:r>
              <a:rPr lang="en-US" dirty="0"/>
              <a:t> is large and negative, so NPV &lt;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At very high discount rates, the PV of both CF</a:t>
            </a:r>
            <a:r>
              <a:rPr lang="en-US" baseline="-25000" dirty="0"/>
              <a:t>1</a:t>
            </a:r>
            <a:r>
              <a:rPr lang="en-US" dirty="0"/>
              <a:t> and CF</a:t>
            </a:r>
            <a:r>
              <a:rPr lang="en-US" baseline="-25000" dirty="0"/>
              <a:t>2</a:t>
            </a:r>
            <a:r>
              <a:rPr lang="en-US" dirty="0"/>
              <a:t> are low, so CF</a:t>
            </a:r>
            <a:r>
              <a:rPr lang="en-US" baseline="-25000" dirty="0"/>
              <a:t>0</a:t>
            </a:r>
            <a:r>
              <a:rPr lang="en-US" dirty="0"/>
              <a:t> dominates and again NPV &lt;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 between, the discount rate hits CF</a:t>
            </a:r>
            <a:r>
              <a:rPr lang="en-US" baseline="-25000" dirty="0"/>
              <a:t>2</a:t>
            </a:r>
            <a:r>
              <a:rPr lang="en-US" dirty="0"/>
              <a:t> harder than CF</a:t>
            </a:r>
            <a:r>
              <a:rPr lang="en-US" baseline="-25000" dirty="0"/>
              <a:t>1</a:t>
            </a:r>
            <a:r>
              <a:rPr lang="en-US" dirty="0"/>
              <a:t>, so NPV &gt;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Result: 2 IRRs.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56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the MIRR instead of the IRR?  Accept Project P?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When there are </a:t>
            </a:r>
            <a:r>
              <a:rPr lang="en-US" dirty="0" err="1"/>
              <a:t>nonnormal</a:t>
            </a:r>
            <a:r>
              <a:rPr lang="en-US" dirty="0"/>
              <a:t> CFs and more than one IRR, use MIRR.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PV of outflows @ 10% = -$4,932.2314.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TV of inflows @ 10% = $5,500.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MIRR = 5.6%.</a:t>
            </a:r>
          </a:p>
          <a:p>
            <a:pPr marL="365760" indent="-365760" algn="l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Do not accept Project P.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NPV = -$386.78 &lt; 0.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MIRR = 5.6% &lt; WACC = 10%.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11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Capital Budgeting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Estimate CFs (inflows &amp; outflows).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Assess riskiness of CFs.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Determine the appropriate cost of capital.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Find NPV and/or IRR.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Accept if NPV &gt; 0 and/or IRR &gt; WACC.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94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independent and mutually exclusive projects?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Independent projects: If the cash flows of one are unaffected by the acceptance of the other.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Mutually exclusive projects: If the cash flows of one can be adversely impacted by the acceptance of the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6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normal and </a:t>
            </a:r>
            <a:r>
              <a:rPr lang="en-US" dirty="0" err="1"/>
              <a:t>nonnormal</a:t>
            </a:r>
            <a:r>
              <a:rPr lang="en-US" dirty="0"/>
              <a:t> cash flow streams?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Normal cash flow stream: Cost (negative CF) followed by a series of positive cash inflows.  One change of signs.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Nonnormal</a:t>
            </a:r>
            <a:r>
              <a:rPr lang="en-US" dirty="0"/>
              <a:t> cash flow stream: Two or more changes of signs. 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Most common: Cost (negative CF), then string of positive CFs, then cost to close project. Examples include nuclear power plant, strip mine,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Present Value (NPV)</a:t>
            </a:r>
            <a:endParaRPr lang="en-US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08F492-CF00-4B70-893E-C76CB08B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58619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Sum of the PVs of all cash inflows and outflows of a project:</a:t>
            </a: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D541266C-C598-438F-B931-91ADC0BF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026347698"/>
              </p:ext>
            </p:extLst>
          </p:nvPr>
        </p:nvGraphicFramePr>
        <p:xfrm>
          <a:off x="3828046" y="2695302"/>
          <a:ext cx="4535908" cy="131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4" imgW="2755800" imgH="799920" progId="Equation.DSMT4">
                  <p:embed/>
                </p:oleObj>
              </mc:Choice>
              <mc:Fallback>
                <p:oleObj name="Equation" r:id="rId4" imgW="2755800" imgH="7999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109A72-7F3A-4BA4-A5A2-42147BA95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8046" y="2695302"/>
                        <a:ext cx="4535908" cy="131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048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Projects we’ll examine: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9198817-7E3F-4E16-BFC0-2F80B80F15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14380" y="2351342"/>
            <a:ext cx="2563241" cy="36576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Cash Flow</a:t>
            </a:r>
            <a:endParaRPr lang="en-US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871126"/>
              </p:ext>
            </p:extLst>
          </p:nvPr>
        </p:nvGraphicFramePr>
        <p:xfrm>
          <a:off x="2301240" y="2836693"/>
          <a:ext cx="758952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103875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CF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274320" marT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</a:tbl>
          </a:graphicData>
        </a:graphic>
      </p:graphicFrame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675507"/>
            <a:ext cx="9173594" cy="600105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CF is the difference between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and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  We’ll use 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CF later.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89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L’s NPV?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tabLst>
                <a:tab pos="6686550" algn="l"/>
              </a:tabLst>
              <a:defRPr/>
            </a:pPr>
            <a:r>
              <a:rPr lang="en-US" dirty="0"/>
              <a:t>WACC = 10%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04893"/>
              </p:ext>
            </p:extLst>
          </p:nvPr>
        </p:nvGraphicFramePr>
        <p:xfrm>
          <a:off x="1981200" y="2411144"/>
          <a:ext cx="83210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PV of CF</a:t>
                      </a:r>
                    </a:p>
                  </a:txBody>
                  <a:tcPr marL="10923" marR="2743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$100.00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9.09</a:t>
                      </a:r>
                    </a:p>
                  </a:txBody>
                  <a:tcPr marL="73152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49.59</a:t>
                      </a:r>
                    </a:p>
                  </a:txBody>
                  <a:tcPr marL="64008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rgbClr val="000000"/>
                          </a:solidFill>
                          <a:latin typeface="+mn-lt"/>
                        </a:rPr>
                        <a:t>60.11</a:t>
                      </a:r>
                    </a:p>
                  </a:txBody>
                  <a:tcPr marL="64008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NPV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</a:t>
                      </a:r>
                      <a:r>
                        <a:rPr lang="en-US" sz="2400" u="dbl" baseline="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 18.79</a:t>
                      </a:r>
                      <a:endParaRPr lang="en-US" sz="2400" u="dbl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284252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295677"/>
            <a:ext cx="9173594" cy="101873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Here,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is negative.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935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FULL TEXT TEMPLATE MASTER" val="7pb33sBP"/>
  <p:tag name="ARTICULATE_DESIGN_ID_FULL TEXT TEMPLATE MASTER (CONT.)" val="V3Eg5WUK"/>
  <p:tag name="ARTICULATE_DESIGN_ID_OPTIMIZED TEMPLATE MASTER" val="rzwWCka7"/>
  <p:tag name="ARTICULATE_DESIGN_ID_OPTIMIZED TEMPLATE MASTER (CONT.)" val="klKJ3eZ5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ptimized Template Master">
  <a:themeElements>
    <a:clrScheme name="Cengage">
      <a:dk1>
        <a:srgbClr val="53565A"/>
      </a:dk1>
      <a:lt1>
        <a:srgbClr val="FFFFFF"/>
      </a:lt1>
      <a:dk2>
        <a:srgbClr val="003865"/>
      </a:dk2>
      <a:lt2>
        <a:srgbClr val="E7E6E6"/>
      </a:lt2>
      <a:accent1>
        <a:srgbClr val="003865"/>
      </a:accent1>
      <a:accent2>
        <a:srgbClr val="0085CA"/>
      </a:accent2>
      <a:accent3>
        <a:srgbClr val="E0004D"/>
      </a:accent3>
      <a:accent4>
        <a:srgbClr val="FC4C02"/>
      </a:accent4>
      <a:accent5>
        <a:srgbClr val="F2A900"/>
      </a:accent5>
      <a:accent6>
        <a:srgbClr val="92278F"/>
      </a:accent6>
      <a:hlink>
        <a:srgbClr val="0563C1"/>
      </a:hlink>
      <a:folHlink>
        <a:srgbClr val="9227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1y_PPT_Template_Cengage_020221.pptx" id="{62A8FB47-AEAE-448A-A9EC-2B57E950A883}" vid="{DA52BCA4-C454-45F1-8147-C38687C75014}"/>
    </a:ext>
  </a:extLst>
</a:theme>
</file>

<file path=ppt/theme/theme2.xml><?xml version="1.0" encoding="utf-8"?>
<a:theme xmlns:a="http://schemas.openxmlformats.org/drawingml/2006/main" name="1_Optimized Template Master">
  <a:themeElements>
    <a:clrScheme name="Cengage">
      <a:dk1>
        <a:srgbClr val="53565A"/>
      </a:dk1>
      <a:lt1>
        <a:srgbClr val="FFFFFF"/>
      </a:lt1>
      <a:dk2>
        <a:srgbClr val="003865"/>
      </a:dk2>
      <a:lt2>
        <a:srgbClr val="E7E6E6"/>
      </a:lt2>
      <a:accent1>
        <a:srgbClr val="003865"/>
      </a:accent1>
      <a:accent2>
        <a:srgbClr val="0085CA"/>
      </a:accent2>
      <a:accent3>
        <a:srgbClr val="E0004D"/>
      </a:accent3>
      <a:accent4>
        <a:srgbClr val="FC4C02"/>
      </a:accent4>
      <a:accent5>
        <a:srgbClr val="F2A900"/>
      </a:accent5>
      <a:accent6>
        <a:srgbClr val="92278F"/>
      </a:accent6>
      <a:hlink>
        <a:srgbClr val="0563C1"/>
      </a:hlink>
      <a:folHlink>
        <a:srgbClr val="9227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1y_PPT_Template_Cengage_020221.pptx" id="{62A8FB47-AEAE-448A-A9EC-2B57E950A883}" vid="{DA52BCA4-C454-45F1-8147-C38687C750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1e726a-7c3b-4654-9122-87de3e28a51c">
      <UserInfo>
        <DisplayName/>
        <AccountId xsi:nil="true"/>
        <AccountType/>
      </UserInfo>
    </SharedWithUsers>
    <AdminNotes xmlns="c8ecdccd-e3b0-4392-94c4-49d90f16d1d5">
      <Value>Source document w/owner</Value>
    </AdminNotes>
    <Topic xmlns="c8ecdccd-e3b0-4392-94c4-49d90f16d1d5">
      <Value>Accessibility</Value>
      <Value>Partner Programs</Value>
    </Topic>
    <Copy xmlns="c8ecdccd-e3b0-4392-94c4-49d90f16d1d5">true</Copy>
    <MasterLocation_x0028_ifCopy_x003d_Yes_x0029_ xmlns="c8ecdccd-e3b0-4392-94c4-49d90f16d1d5">Learning</MasterLocation_x0028_ifCopy_x003d_Yes_x0029_>
    <Owner xmlns="c8ecdccd-e3b0-4392-94c4-49d90f16d1d5">Learning</Owner>
    <Admin xmlns="c8ecdccd-e3b0-4392-94c4-49d90f16d1d5">
      <UserInfo>
        <DisplayName>Tumelaire, Justin M</DisplayName>
        <AccountId>640</AccountId>
        <AccountType/>
      </UserInfo>
    </Admin>
    <PartnerProgram xmlns="c8ecdccd-e3b0-4392-94c4-49d90f16d1d5">
      <Value>HE Production</Value>
    </PartnerProgra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683995A7B1D46BAE4BA042997DC16" ma:contentTypeVersion="23" ma:contentTypeDescription="Create a new document." ma:contentTypeScope="" ma:versionID="8f0464880096769e34e67dae7cb02e8b">
  <xsd:schema xmlns:xsd="http://www.w3.org/2001/XMLSchema" xmlns:xs="http://www.w3.org/2001/XMLSchema" xmlns:p="http://schemas.microsoft.com/office/2006/metadata/properties" xmlns:ns2="c8ecdccd-e3b0-4392-94c4-49d90f16d1d5" xmlns:ns3="cc1e726a-7c3b-4654-9122-87de3e28a51c" targetNamespace="http://schemas.microsoft.com/office/2006/metadata/properties" ma:root="true" ma:fieldsID="5b66234319f86e7d6e6af7a0d3db614c" ns2:_="" ns3:_="">
    <xsd:import namespace="c8ecdccd-e3b0-4392-94c4-49d90f16d1d5"/>
    <xsd:import namespace="cc1e726a-7c3b-4654-9122-87de3e28a51c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Owner" minOccurs="0"/>
                <xsd:element ref="ns2:Admin" minOccurs="0"/>
                <xsd:element ref="ns2:Copy" minOccurs="0"/>
                <xsd:element ref="ns2:MasterLocation_x0028_ifCopy_x003d_Yes_x0029_" minOccurs="0"/>
                <xsd:element ref="ns2:AdminNote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artnerProgr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cdccd-e3b0-4392-94c4-49d90f16d1d5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default="Unassigned" ma:format="Dropdown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ssibility"/>
                    <xsd:enumeration value="Archiving"/>
                    <xsd:enumeration value="CenDoc"/>
                    <xsd:enumeration value="Content Corrections/Reprints"/>
                    <xsd:enumeration value="Content Creation"/>
                    <xsd:enumeration value="Files to Printer"/>
                    <xsd:enumeration value="Invoicing"/>
                    <xsd:enumeration value="Partner Programs"/>
                    <xsd:enumeration value="Project Management"/>
                    <xsd:enumeration value="Other"/>
                    <xsd:enumeration value="Unassigned"/>
                    <xsd:enumeration value="Source Document Only"/>
                    <xsd:enumeration value="Design"/>
                    <xsd:enumeration value="Inclusivity &amp; Diversity"/>
                  </xsd:restriction>
                </xsd:simpleType>
              </xsd:element>
            </xsd:sequence>
          </xsd:extension>
        </xsd:complexContent>
      </xsd:complexType>
    </xsd:element>
    <xsd:element name="Owner" ma:index="3" nillable="true" ma:displayName="Owner" ma:format="Dropdown" ma:internalName="Owner">
      <xsd:simpleType>
        <xsd:restriction base="dms:Choice">
          <xsd:enumeration value="Content Corrections"/>
          <xsd:enumeration value="Content Creation"/>
          <xsd:enumeration value="Content Management Services"/>
          <xsd:enumeration value="Creative Studio"/>
          <xsd:enumeration value="Digital Production"/>
          <xsd:enumeration value="Finance"/>
          <xsd:enumeration value="Learning"/>
          <xsd:enumeration value="Manufacturing"/>
          <xsd:enumeration value="NGL"/>
          <xsd:enumeration value="Strategic Sourcing"/>
        </xsd:restriction>
      </xsd:simpleType>
    </xsd:element>
    <xsd:element name="Admin" ma:index="4" nillable="true" ma:displayName="Admin" ma:list="UserInfo" ma:SharePointGroup="0" ma:internalName="Admi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py" ma:index="5" nillable="true" ma:displayName="Copy " ma:default="0" ma:description="This is a VIP copy of a master document that is posted/available internally" ma:format="Dropdown" ma:internalName="Copy">
      <xsd:simpleType>
        <xsd:restriction base="dms:Boolean"/>
      </xsd:simpleType>
    </xsd:element>
    <xsd:element name="MasterLocation_x0028_ifCopy_x003d_Yes_x0029_" ma:index="6" nillable="true" ma:displayName="Master Location (if Copy = Yes)" ma:default="n/a" ma:description="Site/document library where master version is maintained" ma:format="Dropdown" ma:internalName="MasterLocation_x0028_ifCopy_x003d_Yes_x0029_">
      <xsd:simpleType>
        <xsd:restriction base="dms:Choice">
          <xsd:enumeration value="Catalyst / Finance"/>
          <xsd:enumeration value="Content Creation"/>
          <xsd:enumeration value="Content Management Services"/>
          <xsd:enumeration value="GPMOT"/>
          <xsd:enumeration value="Learning"/>
          <xsd:enumeration value="Strategic Sourcing"/>
          <xsd:enumeration value="VIP Documents"/>
          <xsd:enumeration value="n/a"/>
          <xsd:enumeration value="Creative Studio"/>
        </xsd:restriction>
      </xsd:simpleType>
    </xsd:element>
    <xsd:element name="AdminNotes" ma:index="7" nillable="true" ma:displayName="Admin Notes" ma:format="Dropdown" ma:internalName="AdminNot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See VIP Source Documents"/>
                        <xsd:enumeration value="E2E copy"/>
                        <xsd:enumeration value="Link to VIP copy"/>
                        <xsd:enumeration value="Same as internal version"/>
                        <xsd:enumeration value="Vendor-facing version"/>
                        <xsd:enumeration value="Source document w/own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PartnerProgram" ma:index="25" nillable="true" ma:displayName="Partner Program" ma:format="Dropdown" ma:internalName="Partner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 Production"/>
                    <xsd:enumeration value="Design"/>
                    <xsd:enumeration value="Authoring"/>
                    <xsd:enumeration value="Ancillary Production"/>
                    <xsd:enumeration value="Archiving"/>
                    <xsd:enumeration value="NGL"/>
                    <xsd:enumeration value="Medi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e726a-7c3b-4654-9122-87de3e28a5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BA192-EF86-48DF-982C-2C526A268392}">
  <ds:schemaRefs>
    <ds:schemaRef ds:uri="cc1e726a-7c3b-4654-9122-87de3e28a51c"/>
    <ds:schemaRef ds:uri="http://purl.org/dc/elements/1.1/"/>
    <ds:schemaRef ds:uri="http://schemas.microsoft.com/office/2006/documentManagement/types"/>
    <ds:schemaRef ds:uri="c8ecdccd-e3b0-4392-94c4-49d90f16d1d5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96F67-F848-4205-8CFB-C5D320342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cdccd-e3b0-4392-94c4-49d90f16d1d5"/>
    <ds:schemaRef ds:uri="cc1e726a-7c3b-4654-9122-87de3e28a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A11y_PPT_Template_Cengage_020221</Template>
  <TotalTime>608</TotalTime>
  <Words>1492</Words>
  <Application>Microsoft Office PowerPoint</Application>
  <PresentationFormat>Widescreen</PresentationFormat>
  <Paragraphs>202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Wingdings</vt:lpstr>
      <vt:lpstr>Optimized Template Master</vt:lpstr>
      <vt:lpstr>1_Optimized Template Master</vt:lpstr>
      <vt:lpstr>Equation</vt:lpstr>
      <vt:lpstr>Chapter 11</vt:lpstr>
      <vt:lpstr>Overview</vt:lpstr>
      <vt:lpstr>What is capital budgeting?</vt:lpstr>
      <vt:lpstr>Steps to Capital Budgeting</vt:lpstr>
      <vt:lpstr>What is the difference between independent and mutually exclusive projects?</vt:lpstr>
      <vt:lpstr>What is the difference between normal and nonnormal cash flow streams?</vt:lpstr>
      <vt:lpstr>Net Present Value (NPV)</vt:lpstr>
      <vt:lpstr>Example</vt:lpstr>
      <vt:lpstr>What is Project L’s NPV?</vt:lpstr>
      <vt:lpstr>What is Project S’ NPV?</vt:lpstr>
      <vt:lpstr>Solving for NPV: Financial Calculator Solution</vt:lpstr>
      <vt:lpstr>Rationale for the NPV Method</vt:lpstr>
      <vt:lpstr>Internal Rate of Return (IRR)</vt:lpstr>
      <vt:lpstr>How is a project’s IRR similar to a bond’s YTM?</vt:lpstr>
      <vt:lpstr>Rationale for the IRR Method</vt:lpstr>
      <vt:lpstr>NPV Profiles</vt:lpstr>
      <vt:lpstr>Independent Projects</vt:lpstr>
      <vt:lpstr>Mutually Exclusive Projects</vt:lpstr>
      <vt:lpstr>Finding the Crossover Rate</vt:lpstr>
      <vt:lpstr>Reasons Why NPV Profiles Cross</vt:lpstr>
      <vt:lpstr>Reinvestment Rate Assumptions</vt:lpstr>
      <vt:lpstr>Managers prefer the IRR to the NPV method; is there a better IRR measure?</vt:lpstr>
      <vt:lpstr>Calculating MIRR</vt:lpstr>
      <vt:lpstr>Why use MIRR versus IRR?</vt:lpstr>
      <vt:lpstr>What is the payback period?</vt:lpstr>
      <vt:lpstr>Calculating Payback</vt:lpstr>
      <vt:lpstr>Discounted Payback Period</vt:lpstr>
      <vt:lpstr>Strengths and Weaknesses of Payback</vt:lpstr>
      <vt:lpstr>Find Project P’s NPV and IRR</vt:lpstr>
      <vt:lpstr>Multiple IRRs</vt:lpstr>
      <vt:lpstr>Why are there multiple IRRs?</vt:lpstr>
      <vt:lpstr>When to use the MIRR instead of the IRR?  Accept Project P?</vt:lpstr>
    </vt:vector>
  </TitlesOfParts>
  <Company>Cengage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Financial Management, Sixteenth Edition</dc:title>
  <dc:subject>Chapter 11: The Basics of Capital Budgeting</dc:subject>
  <dc:creator>Brigham &amp; Houston</dc:creator>
  <cp:lastModifiedBy>Andrew Frongello</cp:lastModifiedBy>
  <cp:revision>254</cp:revision>
  <cp:lastPrinted>2016-10-03T15:29:39Z</cp:lastPrinted>
  <dcterms:created xsi:type="dcterms:W3CDTF">2021-02-02T17:32:18Z</dcterms:created>
  <dcterms:modified xsi:type="dcterms:W3CDTF">2022-04-19T19:55:34Z</dcterms:modified>
  <cp:category>Accessible 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0x01010025A683995A7B1D46BAE4BA042997DC16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Audience">
    <vt:lpwstr>Content Developer</vt:lpwstr>
  </property>
  <property fmtid="{D5CDD505-2E9C-101B-9397-08002B2CF9AE}" pid="9" name="Department">
    <vt:lpwstr>GPM Training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ArticulateGUID">
    <vt:lpwstr>DA3FD099-5DDC-49B7-BC70-6C2871AE2813</vt:lpwstr>
  </property>
  <property fmtid="{D5CDD505-2E9C-101B-9397-08002B2CF9AE}" pid="13" name="ArticulatePath">
    <vt:lpwstr>Presentation3</vt:lpwstr>
  </property>
  <property fmtid="{D5CDD505-2E9C-101B-9397-08002B2CF9AE}" pid="14" name="_SourceUrl">
    <vt:lpwstr/>
  </property>
  <property fmtid="{D5CDD505-2E9C-101B-9397-08002B2CF9AE}" pid="15" name="Status">
    <vt:lpwstr>1. In development</vt:lpwstr>
  </property>
  <property fmtid="{D5CDD505-2E9C-101B-9397-08002B2CF9AE}" pid="16" name="_SharedFileIndex">
    <vt:lpwstr/>
  </property>
</Properties>
</file>