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4"/>
  </p:sldMasterIdLst>
  <p:notesMasterIdLst>
    <p:notesMasterId r:id="rId20"/>
  </p:notesMasterIdLst>
  <p:handoutMasterIdLst>
    <p:handoutMasterId r:id="rId21"/>
  </p:handoutMasterIdLst>
  <p:sldIdLst>
    <p:sldId id="290" r:id="rId5"/>
    <p:sldId id="258" r:id="rId6"/>
    <p:sldId id="259" r:id="rId7"/>
    <p:sldId id="260" r:id="rId8"/>
    <p:sldId id="261" r:id="rId9"/>
    <p:sldId id="262" r:id="rId10"/>
    <p:sldId id="264" r:id="rId11"/>
    <p:sldId id="286" r:id="rId12"/>
    <p:sldId id="291" r:id="rId13"/>
    <p:sldId id="292" r:id="rId14"/>
    <p:sldId id="293" r:id="rId15"/>
    <p:sldId id="294" r:id="rId16"/>
    <p:sldId id="265" r:id="rId17"/>
    <p:sldId id="287" r:id="rId18"/>
    <p:sldId id="288" r:id="rId19"/>
  </p:sldIdLst>
  <p:sldSz cx="12192000" cy="6858000"/>
  <p:notesSz cx="6858000" cy="9144000"/>
  <p:custDataLst>
    <p:tags r:id="rId22"/>
  </p:custDataLst>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extLst>
      <p:ext uri="{19B8F6BF-5375-455C-9EA6-DF929625EA0E}">
        <p15:presenceInfo xmlns:p15="http://schemas.microsoft.com/office/powerpoint/2012/main" userId="S-1-5-21-4027829005-1107895287-290554039-156439" providerId="AD"/>
      </p:ext>
    </p:extLst>
  </p:cmAuthor>
  <p:cmAuthor id="2" name="N Williams" initials="NW" lastIdx="1" clrIdx="1">
    <p:extLst>
      <p:ext uri="{19B8F6BF-5375-455C-9EA6-DF929625EA0E}">
        <p15:presenceInfo xmlns:p15="http://schemas.microsoft.com/office/powerpoint/2012/main" userId="N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343F52"/>
    <a:srgbClr val="343F3D"/>
    <a:srgbClr val="F2F2F2"/>
    <a:srgbClr val="0098D4"/>
    <a:srgbClr val="004A78"/>
    <a:srgbClr val="006298"/>
    <a:srgbClr val="FF6300"/>
    <a:srgbClr val="E925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5" autoAdjust="0"/>
    <p:restoredTop sz="82353" autoAdjust="0"/>
  </p:normalViewPr>
  <p:slideViewPr>
    <p:cSldViewPr snapToGrid="0" snapToObjects="1">
      <p:cViewPr varScale="1">
        <p:scale>
          <a:sx n="98" d="100"/>
          <a:sy n="98" d="100"/>
        </p:scale>
        <p:origin x="1260" y="84"/>
      </p:cViewPr>
      <p:guideLst/>
    </p:cSldViewPr>
  </p:slideViewPr>
  <p:outlineViewPr>
    <p:cViewPr>
      <p:scale>
        <a:sx n="33" d="100"/>
        <a:sy n="33" d="100"/>
      </p:scale>
      <p:origin x="0" y="-3642"/>
    </p:cViewPr>
  </p:outlineViewPr>
  <p:notesTextViewPr>
    <p:cViewPr>
      <p:scale>
        <a:sx n="100" d="100"/>
        <a:sy n="100" d="100"/>
      </p:scale>
      <p:origin x="0" y="0"/>
    </p:cViewPr>
  </p:notesTextViewPr>
  <p:sorterViewPr>
    <p:cViewPr>
      <p:scale>
        <a:sx n="100" d="100"/>
        <a:sy n="100" d="100"/>
      </p:scale>
      <p:origin x="0" y="-960"/>
    </p:cViewPr>
  </p:sorterViewPr>
  <p:notesViewPr>
    <p:cSldViewPr snapToGrid="0" snapToObjects="1">
      <p:cViewPr varScale="1">
        <p:scale>
          <a:sx n="63" d="100"/>
          <a:sy n="63" d="100"/>
        </p:scale>
        <p:origin x="2179"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56B79-A9D2-447E-B06E-AAC37BE10BC4}" type="doc">
      <dgm:prSet loTypeId="urn:microsoft.com/office/officeart/2005/8/layout/venn1" loCatId="relationship" qsTypeId="urn:microsoft.com/office/officeart/2005/8/quickstyle/simple1" qsCatId="simple" csTypeId="urn:microsoft.com/office/officeart/2005/8/colors/colorful2" csCatId="colorful" phldr="1"/>
      <dgm:spPr/>
    </dgm:pt>
    <dgm:pt modelId="{EA4E5F49-FEC1-41E1-8EB1-B94EFAFFCC92}">
      <dgm:prSet phldrT="[Text]"/>
      <dgm:spPr/>
      <dgm:t>
        <a:bodyPr/>
        <a:lstStyle/>
        <a:p>
          <a:pPr algn="l"/>
          <a:r>
            <a:rPr lang="en-US" dirty="0">
              <a:solidFill>
                <a:schemeClr val="accent2">
                  <a:lumMod val="50000"/>
                </a:schemeClr>
              </a:solidFill>
            </a:rPr>
            <a:t>Proprietorship/</a:t>
          </a:r>
          <a:br>
            <a:rPr lang="en-US" dirty="0">
              <a:solidFill>
                <a:schemeClr val="accent2">
                  <a:lumMod val="50000"/>
                </a:schemeClr>
              </a:solidFill>
            </a:rPr>
          </a:br>
          <a:r>
            <a:rPr lang="en-US" dirty="0">
              <a:solidFill>
                <a:schemeClr val="accent2">
                  <a:lumMod val="50000"/>
                </a:schemeClr>
              </a:solidFill>
            </a:rPr>
            <a:t>Partnership</a:t>
          </a:r>
        </a:p>
      </dgm:t>
    </dgm:pt>
    <dgm:pt modelId="{F4DE9C8A-77D0-4B17-BC9F-F74BAC3F90DB}" type="parTrans" cxnId="{073A55C2-7D9E-490F-A4A2-04FF4FA160FD}">
      <dgm:prSet/>
      <dgm:spPr/>
      <dgm:t>
        <a:bodyPr/>
        <a:lstStyle/>
        <a:p>
          <a:endParaRPr lang="en-US"/>
        </a:p>
      </dgm:t>
    </dgm:pt>
    <dgm:pt modelId="{7E301165-9C8B-4004-AD1F-8423C3112843}" type="sibTrans" cxnId="{073A55C2-7D9E-490F-A4A2-04FF4FA160FD}">
      <dgm:prSet/>
      <dgm:spPr/>
      <dgm:t>
        <a:bodyPr/>
        <a:lstStyle/>
        <a:p>
          <a:endParaRPr lang="en-US"/>
        </a:p>
      </dgm:t>
    </dgm:pt>
    <dgm:pt modelId="{39FC1FAE-CBE1-4FFA-AFEB-6ED137186BB8}">
      <dgm:prSet phldrT="[Text]"/>
      <dgm:spPr/>
      <dgm:t>
        <a:bodyPr/>
        <a:lstStyle/>
        <a:p>
          <a:pPr algn="r"/>
          <a:r>
            <a:rPr lang="en-US" dirty="0">
              <a:solidFill>
                <a:schemeClr val="accent2">
                  <a:lumMod val="50000"/>
                </a:schemeClr>
              </a:solidFill>
            </a:rPr>
            <a:t>Corporations</a:t>
          </a:r>
        </a:p>
      </dgm:t>
    </dgm:pt>
    <dgm:pt modelId="{0F278875-8A43-4B98-91AC-DEFC51AF816A}" type="parTrans" cxnId="{BD9245EC-60C3-4265-894A-406375953BEB}">
      <dgm:prSet/>
      <dgm:spPr/>
      <dgm:t>
        <a:bodyPr/>
        <a:lstStyle/>
        <a:p>
          <a:endParaRPr lang="en-US"/>
        </a:p>
      </dgm:t>
    </dgm:pt>
    <dgm:pt modelId="{FD145727-8CCA-4AA0-9339-6060ADC8C443}" type="sibTrans" cxnId="{BD9245EC-60C3-4265-894A-406375953BEB}">
      <dgm:prSet/>
      <dgm:spPr/>
      <dgm:t>
        <a:bodyPr/>
        <a:lstStyle/>
        <a:p>
          <a:endParaRPr lang="en-US"/>
        </a:p>
      </dgm:t>
    </dgm:pt>
    <dgm:pt modelId="{E99F2778-727C-4E9B-A047-528B399A9845}" type="pres">
      <dgm:prSet presAssocID="{61156B79-A9D2-447E-B06E-AAC37BE10BC4}" presName="compositeShape" presStyleCnt="0">
        <dgm:presLayoutVars>
          <dgm:chMax val="7"/>
          <dgm:dir/>
          <dgm:resizeHandles val="exact"/>
        </dgm:presLayoutVars>
      </dgm:prSet>
      <dgm:spPr/>
    </dgm:pt>
    <dgm:pt modelId="{A8D13448-1528-4369-8849-2753FD4378A1}" type="pres">
      <dgm:prSet presAssocID="{EA4E5F49-FEC1-41E1-8EB1-B94EFAFFCC92}" presName="circ1" presStyleLbl="vennNode1" presStyleIdx="0" presStyleCnt="2" custLinFactNeighborX="-647" custLinFactNeighborY="0"/>
      <dgm:spPr/>
    </dgm:pt>
    <dgm:pt modelId="{9DF01023-0FFA-4D51-9865-B296270DFC3B}" type="pres">
      <dgm:prSet presAssocID="{EA4E5F49-FEC1-41E1-8EB1-B94EFAFFCC92}" presName="circ1Tx" presStyleLbl="revTx" presStyleIdx="0" presStyleCnt="0">
        <dgm:presLayoutVars>
          <dgm:chMax val="0"/>
          <dgm:chPref val="0"/>
          <dgm:bulletEnabled val="1"/>
        </dgm:presLayoutVars>
      </dgm:prSet>
      <dgm:spPr/>
    </dgm:pt>
    <dgm:pt modelId="{75E01DC0-53B8-4F66-9D22-89063970351C}" type="pres">
      <dgm:prSet presAssocID="{39FC1FAE-CBE1-4FFA-AFEB-6ED137186BB8}" presName="circ2" presStyleLbl="vennNode1" presStyleIdx="1" presStyleCnt="2" custLinFactNeighborX="-2209"/>
      <dgm:spPr/>
    </dgm:pt>
    <dgm:pt modelId="{3B789B7E-F052-4A93-A5EF-9451A37A4616}" type="pres">
      <dgm:prSet presAssocID="{39FC1FAE-CBE1-4FFA-AFEB-6ED137186BB8}" presName="circ2Tx" presStyleLbl="revTx" presStyleIdx="0" presStyleCnt="0">
        <dgm:presLayoutVars>
          <dgm:chMax val="0"/>
          <dgm:chPref val="0"/>
          <dgm:bulletEnabled val="1"/>
        </dgm:presLayoutVars>
      </dgm:prSet>
      <dgm:spPr/>
    </dgm:pt>
  </dgm:ptLst>
  <dgm:cxnLst>
    <dgm:cxn modelId="{14D06F1D-356F-47E7-8227-9E490ABF6340}" type="presOf" srcId="{39FC1FAE-CBE1-4FFA-AFEB-6ED137186BB8}" destId="{75E01DC0-53B8-4F66-9D22-89063970351C}" srcOrd="0" destOrd="0" presId="urn:microsoft.com/office/officeart/2005/8/layout/venn1"/>
    <dgm:cxn modelId="{CF4F3676-9F2D-4551-B34F-A800F38E0937}" type="presOf" srcId="{EA4E5F49-FEC1-41E1-8EB1-B94EFAFFCC92}" destId="{9DF01023-0FFA-4D51-9865-B296270DFC3B}" srcOrd="1" destOrd="0" presId="urn:microsoft.com/office/officeart/2005/8/layout/venn1"/>
    <dgm:cxn modelId="{770B8E7F-055F-4A02-B951-4EC56C49232A}" type="presOf" srcId="{39FC1FAE-CBE1-4FFA-AFEB-6ED137186BB8}" destId="{3B789B7E-F052-4A93-A5EF-9451A37A4616}" srcOrd="1" destOrd="0" presId="urn:microsoft.com/office/officeart/2005/8/layout/venn1"/>
    <dgm:cxn modelId="{B142BEA1-9F3E-41A9-A2BB-D389815E8F67}" type="presOf" srcId="{EA4E5F49-FEC1-41E1-8EB1-B94EFAFFCC92}" destId="{A8D13448-1528-4369-8849-2753FD4378A1}" srcOrd="0" destOrd="0" presId="urn:microsoft.com/office/officeart/2005/8/layout/venn1"/>
    <dgm:cxn modelId="{F30197B9-38A0-4AB2-998F-78B548C98D86}" type="presOf" srcId="{61156B79-A9D2-447E-B06E-AAC37BE10BC4}" destId="{E99F2778-727C-4E9B-A047-528B399A9845}" srcOrd="0" destOrd="0" presId="urn:microsoft.com/office/officeart/2005/8/layout/venn1"/>
    <dgm:cxn modelId="{073A55C2-7D9E-490F-A4A2-04FF4FA160FD}" srcId="{61156B79-A9D2-447E-B06E-AAC37BE10BC4}" destId="{EA4E5F49-FEC1-41E1-8EB1-B94EFAFFCC92}" srcOrd="0" destOrd="0" parTransId="{F4DE9C8A-77D0-4B17-BC9F-F74BAC3F90DB}" sibTransId="{7E301165-9C8B-4004-AD1F-8423C3112843}"/>
    <dgm:cxn modelId="{BD9245EC-60C3-4265-894A-406375953BEB}" srcId="{61156B79-A9D2-447E-B06E-AAC37BE10BC4}" destId="{39FC1FAE-CBE1-4FFA-AFEB-6ED137186BB8}" srcOrd="1" destOrd="0" parTransId="{0F278875-8A43-4B98-91AC-DEFC51AF816A}" sibTransId="{FD145727-8CCA-4AA0-9339-6060ADC8C443}"/>
    <dgm:cxn modelId="{BDABEFB1-913F-4BF5-9874-E31209566D95}" type="presParOf" srcId="{E99F2778-727C-4E9B-A047-528B399A9845}" destId="{A8D13448-1528-4369-8849-2753FD4378A1}" srcOrd="0" destOrd="0" presId="urn:microsoft.com/office/officeart/2005/8/layout/venn1"/>
    <dgm:cxn modelId="{F2720E27-7642-42BB-8078-6FC67C0E7EA5}" type="presParOf" srcId="{E99F2778-727C-4E9B-A047-528B399A9845}" destId="{9DF01023-0FFA-4D51-9865-B296270DFC3B}" srcOrd="1" destOrd="0" presId="urn:microsoft.com/office/officeart/2005/8/layout/venn1"/>
    <dgm:cxn modelId="{5C419333-12B9-4A85-8793-E30B668B4E42}" type="presParOf" srcId="{E99F2778-727C-4E9B-A047-528B399A9845}" destId="{75E01DC0-53B8-4F66-9D22-89063970351C}" srcOrd="2" destOrd="0" presId="urn:microsoft.com/office/officeart/2005/8/layout/venn1"/>
    <dgm:cxn modelId="{02307814-A20B-422B-A801-72B0B1E73506}" type="presParOf" srcId="{E99F2778-727C-4E9B-A047-528B399A9845}" destId="{3B789B7E-F052-4A93-A5EF-9451A37A4616}"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13448-1528-4369-8849-2753FD4378A1}">
      <dsp:nvSpPr>
        <dsp:cNvPr id="0" name=""/>
        <dsp:cNvSpPr/>
      </dsp:nvSpPr>
      <dsp:spPr>
        <a:xfrm>
          <a:off x="153693" y="453813"/>
          <a:ext cx="4511040" cy="45110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accent2">
                  <a:lumMod val="50000"/>
                </a:schemeClr>
              </a:solidFill>
            </a:rPr>
            <a:t>Proprietorship/</a:t>
          </a:r>
          <a:br>
            <a:rPr lang="en-US" sz="3100" kern="1200" dirty="0">
              <a:solidFill>
                <a:schemeClr val="accent2">
                  <a:lumMod val="50000"/>
                </a:schemeClr>
              </a:solidFill>
            </a:rPr>
          </a:br>
          <a:r>
            <a:rPr lang="en-US" sz="3100" kern="1200" dirty="0">
              <a:solidFill>
                <a:schemeClr val="accent2">
                  <a:lumMod val="50000"/>
                </a:schemeClr>
              </a:solidFill>
            </a:rPr>
            <a:t>Partnership</a:t>
          </a:r>
        </a:p>
      </dsp:txBody>
      <dsp:txXfrm>
        <a:off x="783613" y="985762"/>
        <a:ext cx="2600960" cy="3447142"/>
      </dsp:txXfrm>
    </dsp:sp>
    <dsp:sp modelId="{75E01DC0-53B8-4F66-9D22-89063970351C}">
      <dsp:nvSpPr>
        <dsp:cNvPr id="0" name=""/>
        <dsp:cNvSpPr/>
      </dsp:nvSpPr>
      <dsp:spPr>
        <a:xfrm>
          <a:off x="3334431" y="453813"/>
          <a:ext cx="4511040" cy="4511039"/>
        </a:xfrm>
        <a:prstGeom prst="ellipse">
          <a:avLst/>
        </a:prstGeom>
        <a:solidFill>
          <a:schemeClr val="accent2">
            <a:alpha val="50000"/>
            <a:hueOff val="8332820"/>
            <a:satOff val="0"/>
            <a:lumOff val="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377950">
            <a:lnSpc>
              <a:spcPct val="90000"/>
            </a:lnSpc>
            <a:spcBef>
              <a:spcPct val="0"/>
            </a:spcBef>
            <a:spcAft>
              <a:spcPct val="35000"/>
            </a:spcAft>
            <a:buNone/>
          </a:pPr>
          <a:r>
            <a:rPr lang="en-US" sz="3100" kern="1200" dirty="0">
              <a:solidFill>
                <a:schemeClr val="accent2">
                  <a:lumMod val="50000"/>
                </a:schemeClr>
              </a:solidFill>
            </a:rPr>
            <a:t>Corporations</a:t>
          </a:r>
        </a:p>
      </dsp:txBody>
      <dsp:txXfrm>
        <a:off x="4614591" y="985762"/>
        <a:ext cx="2600960" cy="34471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075504" y="8685213"/>
            <a:ext cx="646682" cy="458787"/>
          </a:xfrm>
          <a:prstGeom prst="rect">
            <a:avLst/>
          </a:prstGeom>
        </p:spPr>
        <p:txBody>
          <a:bodyPr vert="horz" lIns="91440" tIns="45720" rIns="91440" bIns="45720" rtlCol="0" anchor="b"/>
          <a:lstStyle>
            <a:lvl1pPr algn="r">
              <a:defRPr sz="1200"/>
            </a:lvl1pPr>
          </a:lstStyle>
          <a:p>
            <a:fld id="{6767803E-66EE-42CE-8DFB-98553954E472}" type="slidenum">
              <a:rPr lang="en-US" sz="1000" smtClean="0">
                <a:solidFill>
                  <a:schemeClr val="bg1">
                    <a:lumMod val="50000"/>
                  </a:schemeClr>
                </a:solidFill>
                <a:latin typeface="Arial" panose="020B0604020202020204" pitchFamily="34" charset="0"/>
                <a:cs typeface="Arial" panose="020B0604020202020204" pitchFamily="34" charset="0"/>
              </a:rPr>
              <a:t>‹#›</a:t>
            </a:fld>
            <a:endParaRPr lang="en-US" sz="1000" dirty="0">
              <a:solidFill>
                <a:schemeClr val="bg1">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55392BA-16D5-4BCB-8BB3-D7B53B67DB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4311" y="155512"/>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947FD3A-2300-48D5-81E3-9406328116EE}"/>
              </a:ext>
            </a:extLst>
          </p:cNvPr>
          <p:cNvSpPr txBox="1"/>
          <p:nvPr/>
        </p:nvSpPr>
        <p:spPr>
          <a:xfrm>
            <a:off x="135896" y="8922557"/>
            <a:ext cx="6262949" cy="200055"/>
          </a:xfrm>
          <a:prstGeom prst="rect">
            <a:avLst/>
          </a:prstGeom>
          <a:noFill/>
        </p:spPr>
        <p:txBody>
          <a:bodyPr wrap="square" rtlCol="0">
            <a:spAutoFit/>
          </a:bodyPr>
          <a:lstStyle/>
          <a:p>
            <a:pPr algn="ctr"/>
            <a:r>
              <a:rPr lang="en-US" sz="700" dirty="0">
                <a:solidFill>
                  <a:schemeClr val="bg1">
                    <a:lumMod val="50000"/>
                  </a:schemeClr>
                </a:solidFill>
                <a:latin typeface="Arial" panose="020B0604020202020204" pitchFamily="34" charset="0"/>
                <a:cs typeface="Arial" panose="020B0604020202020204" pitchFamily="34" charset="0"/>
              </a:rPr>
              <a:t>©2019</a:t>
            </a:r>
            <a:r>
              <a:rPr lang="en-US" sz="700" baseline="0" dirty="0">
                <a:solidFill>
                  <a:schemeClr val="bg1">
                    <a:lumMod val="50000"/>
                  </a:schemeClr>
                </a:solidFill>
                <a:latin typeface="Arial" panose="020B0604020202020204" pitchFamily="34" charset="0"/>
                <a:cs typeface="Arial" panose="020B0604020202020204" pitchFamily="34" charset="0"/>
              </a:rPr>
              <a:t> </a:t>
            </a:r>
            <a:r>
              <a:rPr lang="en-US" sz="700" dirty="0">
                <a:solidFill>
                  <a:schemeClr val="bg1">
                    <a:lumMod val="50000"/>
                  </a:schemeClr>
                </a:solidFill>
                <a:latin typeface="Arial" panose="020B0604020202020204" pitchFamily="34" charset="0"/>
                <a:cs typeface="Arial" panose="020B0604020202020204" pitchFamily="34" charset="0"/>
              </a:rPr>
              <a:t>Cengage Learning. All Rights Reserved. May not be scanned, copied or duplicated, or posted to a publicly accessible website, in whole or in part.</a:t>
            </a:r>
          </a:p>
        </p:txBody>
      </p:sp>
    </p:spTree>
    <p:custDataLst>
      <p:tags r:id="rId2"/>
    </p:custDataLst>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6:13:30.531"/>
    </inkml:context>
    <inkml:brush xml:id="br0">
      <inkml:brushProperty name="width" value="0.05" units="cm"/>
      <inkml:brushProperty name="height" value="0.05" units="cm"/>
    </inkml:brush>
  </inkml:definitions>
  <inkml:trace contextRef="#ctx0" brushRef="#br0">1542 2815 24575,'0'0'0,"0"1"0,0-1 0,0 1 0,0-1 0,0 1 0,0 0 0,0-1 0,0 1 0,0-1 0,1 1 0,-1-1 0,0 1 0,0-1 0,1 1 0,-1-1 0,0 1 0,0-1 0,1 1 0,-1-1 0,1 1 0,-1-1 0,0 0 0,1 1 0,-1-1 0,1 0 0,-1 1 0,1-1 0,-1 0 0,1 0 0,-1 1 0,2-1 0,21-2 0,19-19 0,-18 1 0,0 0 0,-1-2 0,-1-1 0,23-31 0,71-112 0,-40 53 0,-50 74 0,-2-1 0,-1 0 0,-2-2 0,-2-1 0,-2 0 0,-1-1 0,16-84 0,-16 42 0,-4 0 0,1-167 0,-13 194 0,1 24 0,-1 1 0,-1-1 0,-2 1 0,-2 0 0,-15-62 0,-33-38 0,-5 2 0,-109-180 0,147 278 0,6 6 0,-2 2 0,-1 0 0,-1 0 0,-36-37 0,3 12 0,-3 1 0,-2 3 0,-114-74 0,128 96 0,5 3 0,-56-25 0,62 34 0,10 2 0,0 2 0,-1 1 0,0 0 0,-1 2 0,1 1 0,-1 0 0,-38-1 0,-1 5 0,-374 5 0,420-3 0,-1 1 0,0 1 0,1 1 0,-1 0 0,1 1 0,0 1 0,0 0 0,1 1 0,0 1 0,0 0 0,1 1 0,0 1 0,0 0 0,1 1 0,1 0 0,0 1 0,0 0 0,1 1 0,1 1 0,0-1 0,1 2 0,0-1 0,1 1 0,1 1 0,1-1 0,-7 21 0,-16 76 0,-22 171 0,45-248 0,-8 178 0,7-58 0,-9 511 0,17-472 0,0-158 0,3 0 0,0 0 0,2-1 0,2 1 0,1-2 0,24 59 0,-14-49 0,3 0 0,1-1 0,2-1 0,45 57 0,-40-62 0,3-1 0,0-1 0,3-2 0,0-1 0,2-2 0,1-1 0,48 25 0,-52-40 0,0 0 0,0-3 0,1-1 0,0-1 0,44 3 0,-26-2 0,8-3 0,0-2 0,110-6 0,-61-2 0,-103 3 8,0-1-1,-1 1 1,1-2-1,0 1 1,0-1-1,-1 0 1,1-1-1,-1 0 1,1 0-1,-1-1 1,0 1-1,-1-2 1,1 1-1,-1-1 1,7-5-1,-4 1-172,0-1 0,-1 1 0,0-1 0,-1 0 0,0-1 0,-1 0 0,0 0 0,8-21 0,-6 9-6661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6:14:14.305"/>
    </inkml:context>
    <inkml:brush xml:id="br0">
      <inkml:brushProperty name="width" value="0.05" units="cm"/>
      <inkml:brushProperty name="height" value="0.05" units="cm"/>
    </inkml:brush>
  </inkml:definitions>
  <inkml:trace contextRef="#ctx0" brushRef="#br0">461 439 24575,'-1'-17'0,"2"-1"0,0 1 0,1 0 0,7-27 0,-6 35 0,1 0 0,0 0 0,0 0 0,0 0 0,1 0 0,1 1 0,-1 0 0,2 0 0,9-10 0,5-3 0,2 1 0,0 0 0,1 2 0,1 1 0,1 1 0,0 1 0,1 2 0,1 0 0,58-17 0,-33 17 0,0 2 0,1 2 0,1 3 0,91 2 0,-71 3 0,-32-1 0,1 2 0,77 11 0,-107-7 0,0 0 0,0 1 0,-1 0 0,1 1 0,-1 0 0,-1 1 0,1 1 0,13 11 0,90 83 0,-77-64 0,-9-9 0,-1 2 0,-1 2 0,-2 0 0,-2 2 0,-1 0 0,-1 2 0,-2 0 0,-2 2 0,19 54 0,-16-27 0,-3 1 0,12 80 0,4 141 0,-27 150 0,-9-253 0,1-162 0,-1 0 0,-1-1 0,0 1 0,-2-1 0,-1 0 0,0 0 0,-2 0 0,0-1 0,-2 0 0,0-1 0,-1 0 0,-1-1 0,-24 30 0,25-38 0,0-1 0,-1 0 0,-1-1 0,1 0 0,-1-1 0,-1 0 0,-17 8 0,-106 35 0,126-47 0,-172 45 0,20-5 0,125-36 0,-1-1 0,0-2 0,0-1 0,0-3 0,-74-5 0,10 0 0,74 4 0,-1-2 0,1-1 0,0-1 0,0-2 0,0-1 0,1-1 0,-42-18 0,34 9 0,2-2 0,0-1 0,1-1 0,1-3 0,-32-28 0,8 4 0,2-1 0,3-4 0,1-1 0,-65-95 0,100 122 0,0-1 0,3 0 0,0-1 0,2-1 0,1 1 0,-6-36 0,-19-190 0,29 202 0,-9-71 0,3 41 0,3 0 0,6-130 0,5 193 0,0 0 0,2 0 0,0 0 0,2 0 0,0 1 0,1 0 0,1 1 0,0 0 0,2 0 0,19-26 0,17-14 0,83-82 0,-84 94 0,-30 31 0,1 1 0,0 0 0,1 1 0,0 1 0,28-14 0,105-39 0,-119 52 0,-7 5-273,0 0 0,0 2 0,0 0 0,41-2 0,-35 5-6553</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630237"/>
            <a:ext cx="3778647" cy="2125489"/>
          </a:xfrm>
          <a:prstGeom prst="rect">
            <a:avLst/>
          </a:prstGeom>
          <a:noFill/>
          <a:ln w="12700">
            <a:solidFill>
              <a:schemeClr val="bg1">
                <a:lumMod val="65000"/>
              </a:schemeClr>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2993721"/>
            <a:ext cx="5486400" cy="5520042"/>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6063017" y="8685213"/>
            <a:ext cx="684212" cy="458787"/>
          </a:xfrm>
          <a:prstGeom prst="rect">
            <a:avLst/>
          </a:prstGeom>
        </p:spPr>
        <p:txBody>
          <a:bodyPr vert="horz" lIns="91440" tIns="45720" rIns="91440" bIns="45720" rtlCol="0" anchor="b"/>
          <a:lstStyle>
            <a:lvl1pPr algn="r" eaLnBrk="1" fontAlgn="auto" hangingPunct="1">
              <a:spcBef>
                <a:spcPts val="0"/>
              </a:spcBef>
              <a:spcAft>
                <a:spcPts val="0"/>
              </a:spcAft>
              <a:defRPr sz="1000">
                <a:solidFill>
                  <a:schemeClr val="bg1">
                    <a:lumMod val="50000"/>
                  </a:schemeClr>
                </a:solidFill>
                <a:latin typeface="Arial" panose="020B0604020202020204" pitchFamily="34" charset="0"/>
                <a:cs typeface="Arial" panose="020B0604020202020204" pitchFamily="34" charset="0"/>
              </a:defRPr>
            </a:lvl1pPr>
          </a:lstStyle>
          <a:p>
            <a:pPr>
              <a:defRPr/>
            </a:pPr>
            <a:fld id="{91CAE60C-72A0-D14D-8733-C13212F694AD}" type="slidenum">
              <a:rPr lang="en-US" smtClean="0"/>
              <a:pPr>
                <a:defRPr/>
              </a:pPr>
              <a:t>‹#›</a:t>
            </a:fld>
            <a:endParaRPr lang="en-US" dirty="0"/>
          </a:p>
        </p:txBody>
      </p:sp>
      <p:pic>
        <p:nvPicPr>
          <p:cNvPr id="8" name="Picture 7">
            <a:extLst>
              <a:ext uri="{FF2B5EF4-FFF2-40B4-BE49-F238E27FC236}">
                <a16:creationId xmlns:a16="http://schemas.microsoft.com/office/drawing/2014/main" id="{A75DDB2F-32A5-4136-BC2E-0D7E0518B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4311" y="155512"/>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37E5B37-4A58-4B32-B9B0-D824A69A3D97}"/>
              </a:ext>
            </a:extLst>
          </p:cNvPr>
          <p:cNvSpPr txBox="1"/>
          <p:nvPr/>
        </p:nvSpPr>
        <p:spPr>
          <a:xfrm>
            <a:off x="135896" y="8922557"/>
            <a:ext cx="6262949" cy="200055"/>
          </a:xfrm>
          <a:prstGeom prst="rect">
            <a:avLst/>
          </a:prstGeom>
          <a:noFill/>
        </p:spPr>
        <p:txBody>
          <a:bodyPr wrap="square" rtlCol="0">
            <a:spAutoFit/>
          </a:bodyPr>
          <a:lstStyle/>
          <a:p>
            <a:pPr algn="ctr"/>
            <a:r>
              <a:rPr lang="en-US" sz="700" dirty="0">
                <a:solidFill>
                  <a:schemeClr val="bg1">
                    <a:lumMod val="50000"/>
                  </a:schemeClr>
                </a:solidFill>
                <a:latin typeface="Arial" panose="020B0604020202020204" pitchFamily="34" charset="0"/>
                <a:cs typeface="Arial" panose="020B0604020202020204" pitchFamily="34" charset="0"/>
              </a:rPr>
              <a:t>©2019</a:t>
            </a:r>
            <a:r>
              <a:rPr lang="en-US" sz="700" baseline="0" dirty="0">
                <a:solidFill>
                  <a:schemeClr val="bg1">
                    <a:lumMod val="50000"/>
                  </a:schemeClr>
                </a:solidFill>
                <a:latin typeface="Arial" panose="020B0604020202020204" pitchFamily="34" charset="0"/>
                <a:cs typeface="Arial" panose="020B0604020202020204" pitchFamily="34" charset="0"/>
              </a:rPr>
              <a:t> </a:t>
            </a:r>
            <a:r>
              <a:rPr lang="en-US" sz="700" dirty="0">
                <a:solidFill>
                  <a:schemeClr val="bg1">
                    <a:lumMod val="50000"/>
                  </a:schemeClr>
                </a:solidFill>
                <a:latin typeface="Arial" panose="020B0604020202020204" pitchFamily="34" charset="0"/>
                <a:cs typeface="Arial" panose="020B0604020202020204" pitchFamily="34" charset="0"/>
              </a:rPr>
              <a:t>Cengage Learning. All Rights Reserved. May not be scanned, copied or duplicated, or posted to a publicly accessible website, in whole or in part.</a:t>
            </a: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22542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68897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139825" indent="-225425" algn="l" rtl="0" eaLnBrk="0" fontAlgn="base" hangingPunct="0">
      <a:spcBef>
        <a:spcPct val="30000"/>
      </a:spcBef>
      <a:spcAft>
        <a:spcPct val="0"/>
      </a:spcAft>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1603375" indent="-225425" algn="l" rtl="0" eaLnBrk="0" fontAlgn="base" hangingPunct="0">
      <a:spcBef>
        <a:spcPct val="30000"/>
      </a:spcBef>
      <a:spcAft>
        <a:spcPct val="0"/>
      </a:spcAft>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a:t>
            </a:fld>
            <a:endParaRPr lang="en-US" dirty="0"/>
          </a:p>
        </p:txBody>
      </p:sp>
    </p:spTree>
    <p:extLst>
      <p:ext uri="{BB962C8B-B14F-4D97-AF65-F5344CB8AC3E}">
        <p14:creationId xmlns:p14="http://schemas.microsoft.com/office/powerpoint/2010/main" val="372933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10</a:t>
            </a:fld>
            <a:endParaRPr lang="en-US" dirty="0"/>
          </a:p>
        </p:txBody>
      </p:sp>
    </p:spTree>
    <p:extLst>
      <p:ext uri="{BB962C8B-B14F-4D97-AF65-F5344CB8AC3E}">
        <p14:creationId xmlns:p14="http://schemas.microsoft.com/office/powerpoint/2010/main" val="3268206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11</a:t>
            </a:fld>
            <a:endParaRPr lang="en-US" dirty="0"/>
          </a:p>
        </p:txBody>
      </p:sp>
    </p:spTree>
    <p:extLst>
      <p:ext uri="{BB962C8B-B14F-4D97-AF65-F5344CB8AC3E}">
        <p14:creationId xmlns:p14="http://schemas.microsoft.com/office/powerpoint/2010/main" val="361100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12</a:t>
            </a:fld>
            <a:endParaRPr lang="en-US" dirty="0"/>
          </a:p>
        </p:txBody>
      </p:sp>
    </p:spTree>
    <p:extLst>
      <p:ext uri="{BB962C8B-B14F-4D97-AF65-F5344CB8AC3E}">
        <p14:creationId xmlns:p14="http://schemas.microsoft.com/office/powerpoint/2010/main" val="128021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78250" cy="2125662"/>
          </a:xfrm>
        </p:spPr>
      </p:sp>
      <p:sp>
        <p:nvSpPr>
          <p:cNvPr id="3" name="Notes Placeholder 2"/>
          <p:cNvSpPr>
            <a:spLocks noGrp="1"/>
          </p:cNvSpPr>
          <p:nvPr>
            <p:ph type="body" idx="1"/>
          </p:nvPr>
        </p:nvSpPr>
        <p:spPr/>
        <p:txBody>
          <a:bodyPr/>
          <a:lstStyle/>
          <a:p>
            <a:r>
              <a:rPr lang="en-US" dirty="0"/>
              <a:t>Make note of concentration </a:t>
            </a:r>
            <a:r>
              <a:rPr lang="en-US"/>
              <a:t>of ownership.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13</a:t>
            </a:fld>
            <a:endParaRPr lang="en-US" dirty="0"/>
          </a:p>
        </p:txBody>
      </p:sp>
    </p:spTree>
    <p:extLst>
      <p:ext uri="{BB962C8B-B14F-4D97-AF65-F5344CB8AC3E}">
        <p14:creationId xmlns:p14="http://schemas.microsoft.com/office/powerpoint/2010/main" val="113327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14</a:t>
            </a:fld>
            <a:endParaRPr lang="en-US" dirty="0"/>
          </a:p>
        </p:txBody>
      </p:sp>
    </p:spTree>
    <p:extLst>
      <p:ext uri="{BB962C8B-B14F-4D97-AF65-F5344CB8AC3E}">
        <p14:creationId xmlns:p14="http://schemas.microsoft.com/office/powerpoint/2010/main" val="154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15</a:t>
            </a:fld>
            <a:endParaRPr lang="en-US" dirty="0"/>
          </a:p>
        </p:txBody>
      </p:sp>
    </p:spTree>
    <p:extLst>
      <p:ext uri="{BB962C8B-B14F-4D97-AF65-F5344CB8AC3E}">
        <p14:creationId xmlns:p14="http://schemas.microsoft.com/office/powerpoint/2010/main" val="1814194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78250" cy="2125662"/>
          </a:xfrm>
        </p:spPr>
      </p:sp>
      <p:sp>
        <p:nvSpPr>
          <p:cNvPr id="3" name="Notes Placeholder 2"/>
          <p:cNvSpPr>
            <a:spLocks noGrp="1"/>
          </p:cNvSpPr>
          <p:nvPr>
            <p:ph type="body" idx="1"/>
          </p:nvPr>
        </p:nvSpPr>
        <p:spPr/>
        <p:txBody>
          <a:bodyPr/>
          <a:lstStyle/>
          <a:p>
            <a:r>
              <a:rPr lang="en-US" dirty="0"/>
              <a:t>Free Enterprise – Maximize Share holder Value.</a:t>
            </a:r>
          </a:p>
          <a:p>
            <a:r>
              <a:rPr lang="en-US" dirty="0"/>
              <a:t>Old model – Still the best model – Need to recognize all costs (modern spin)</a:t>
            </a:r>
          </a:p>
          <a:p>
            <a:endParaRPr lang="en-US" dirty="0"/>
          </a:p>
          <a:p>
            <a:r>
              <a:rPr lang="en-US" dirty="0"/>
              <a:t>Definitions – Cool but not good material for a test.  Hard to be precise … lot of overlap.</a:t>
            </a:r>
          </a:p>
          <a:p>
            <a:r>
              <a:rPr lang="en-US" dirty="0"/>
              <a:t>Focus more on Concepts.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a:t>
            </a:fld>
            <a:endParaRPr lang="en-US" dirty="0"/>
          </a:p>
        </p:txBody>
      </p:sp>
    </p:spTree>
    <p:extLst>
      <p:ext uri="{BB962C8B-B14F-4D97-AF65-F5344CB8AC3E}">
        <p14:creationId xmlns:p14="http://schemas.microsoft.com/office/powerpoint/2010/main" val="229879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78250" cy="2125662"/>
          </a:xfrm>
        </p:spPr>
      </p:sp>
      <p:sp>
        <p:nvSpPr>
          <p:cNvPr id="3" name="Notes Placeholder 2"/>
          <p:cNvSpPr>
            <a:spLocks noGrp="1"/>
          </p:cNvSpPr>
          <p:nvPr>
            <p:ph type="body" idx="1"/>
          </p:nvPr>
        </p:nvSpPr>
        <p:spPr/>
        <p:txBody>
          <a:bodyPr/>
          <a:lstStyle/>
          <a:p>
            <a:r>
              <a:rPr lang="en-US" dirty="0"/>
              <a:t>Sarbanes-Oxley – CEO and CFO must certify that financials are accurate.  (to SEC)</a:t>
            </a:r>
          </a:p>
          <a:p>
            <a:endParaRPr lang="en-US" dirty="0"/>
          </a:p>
          <a:p>
            <a:r>
              <a:rPr lang="en-US" dirty="0"/>
              <a:t>CEO often Chairman of board</a:t>
            </a:r>
          </a:p>
          <a:p>
            <a:r>
              <a:rPr lang="en-US" dirty="0"/>
              <a:t>COO often president</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a:t>
            </a:fld>
            <a:endParaRPr lang="en-US" dirty="0"/>
          </a:p>
        </p:txBody>
      </p:sp>
    </p:spTree>
    <p:extLst>
      <p:ext uri="{BB962C8B-B14F-4D97-AF65-F5344CB8AC3E}">
        <p14:creationId xmlns:p14="http://schemas.microsoft.com/office/powerpoint/2010/main" val="122738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78250" cy="2125662"/>
          </a:xfrm>
        </p:spPr>
      </p:sp>
      <p:sp>
        <p:nvSpPr>
          <p:cNvPr id="3" name="Notes Placeholder 2"/>
          <p:cNvSpPr>
            <a:spLocks noGrp="1"/>
          </p:cNvSpPr>
          <p:nvPr>
            <p:ph type="body" idx="1"/>
          </p:nvPr>
        </p:nvSpPr>
        <p:spPr/>
        <p:txBody>
          <a:bodyPr/>
          <a:lstStyle/>
          <a:p>
            <a:r>
              <a:rPr lang="en-US" dirty="0"/>
              <a:t>Proprietorships are most common form of business. But Corporations account for 80% of total value.</a:t>
            </a:r>
          </a:p>
          <a:p>
            <a:endParaRPr lang="en-US" dirty="0"/>
          </a:p>
          <a:p>
            <a:r>
              <a:rPr lang="en-US" dirty="0"/>
              <a:t>LLC LLP Votes in proportion to share, unlike limited partnership = General partner has control</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a:t>
            </a:fld>
            <a:endParaRPr lang="en-US" dirty="0"/>
          </a:p>
        </p:txBody>
      </p:sp>
    </p:spTree>
    <p:extLst>
      <p:ext uri="{BB962C8B-B14F-4D97-AF65-F5344CB8AC3E}">
        <p14:creationId xmlns:p14="http://schemas.microsoft.com/office/powerpoint/2010/main" val="215629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a:t>
            </a:fld>
            <a:endParaRPr lang="en-US" dirty="0"/>
          </a:p>
        </p:txBody>
      </p:sp>
    </p:spTree>
    <p:extLst>
      <p:ext uri="{BB962C8B-B14F-4D97-AF65-F5344CB8AC3E}">
        <p14:creationId xmlns:p14="http://schemas.microsoft.com/office/powerpoint/2010/main" val="1667009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78250" cy="2125662"/>
          </a:xfrm>
        </p:spPr>
      </p:sp>
      <p:sp>
        <p:nvSpPr>
          <p:cNvPr id="3" name="Notes Placeholder 2"/>
          <p:cNvSpPr>
            <a:spLocks noGrp="1"/>
          </p:cNvSpPr>
          <p:nvPr>
            <p:ph type="body" idx="1"/>
          </p:nvPr>
        </p:nvSpPr>
        <p:spPr/>
        <p:txBody>
          <a:bodyPr/>
          <a:lstStyle/>
          <a:p>
            <a:r>
              <a:rPr lang="en-US" dirty="0"/>
              <a:t>Larger businesses will likely benefit from incorporation.</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a:t>
            </a:fld>
            <a:endParaRPr lang="en-US" dirty="0"/>
          </a:p>
        </p:txBody>
      </p:sp>
    </p:spTree>
    <p:extLst>
      <p:ext uri="{BB962C8B-B14F-4D97-AF65-F5344CB8AC3E}">
        <p14:creationId xmlns:p14="http://schemas.microsoft.com/office/powerpoint/2010/main" val="306392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78250" cy="2125662"/>
          </a:xfrm>
        </p:spPr>
      </p:sp>
      <p:sp>
        <p:nvSpPr>
          <p:cNvPr id="3" name="Notes Placeholder 2"/>
          <p:cNvSpPr>
            <a:spLocks noGrp="1"/>
          </p:cNvSpPr>
          <p:nvPr>
            <p:ph type="body" idx="1"/>
          </p:nvPr>
        </p:nvSpPr>
        <p:spPr/>
        <p:txBody>
          <a:bodyPr/>
          <a:lstStyle/>
          <a:p>
            <a:r>
              <a:rPr lang="en-US" dirty="0"/>
              <a:t>Main goal company is to create value – long term concept discounting all future cash flows.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7</a:t>
            </a:fld>
            <a:endParaRPr lang="en-US" dirty="0"/>
          </a:p>
        </p:txBody>
      </p:sp>
    </p:spTree>
    <p:extLst>
      <p:ext uri="{BB962C8B-B14F-4D97-AF65-F5344CB8AC3E}">
        <p14:creationId xmlns:p14="http://schemas.microsoft.com/office/powerpoint/2010/main" val="267415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8</a:t>
            </a:fld>
            <a:endParaRPr lang="en-US" dirty="0"/>
          </a:p>
        </p:txBody>
      </p:sp>
    </p:spTree>
    <p:extLst>
      <p:ext uri="{BB962C8B-B14F-4D97-AF65-F5344CB8AC3E}">
        <p14:creationId xmlns:p14="http://schemas.microsoft.com/office/powerpoint/2010/main" val="19409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78250" cy="2125662"/>
          </a:xfrm>
        </p:spPr>
      </p:sp>
      <p:sp>
        <p:nvSpPr>
          <p:cNvPr id="3" name="Notes Placeholder 2"/>
          <p:cNvSpPr>
            <a:spLocks noGrp="1"/>
          </p:cNvSpPr>
          <p:nvPr>
            <p:ph type="body" idx="1"/>
          </p:nvPr>
        </p:nvSpPr>
        <p:spPr/>
        <p:txBody>
          <a:bodyPr/>
          <a:lstStyle/>
          <a:p>
            <a:r>
              <a:rPr lang="en-US" dirty="0"/>
              <a:t>Intrinsic value long term concept.  More important to focus on than current market price.</a:t>
            </a:r>
          </a:p>
          <a:p>
            <a:endParaRPr lang="en-US" dirty="0"/>
          </a:p>
          <a:p>
            <a:r>
              <a:rPr lang="en-US" dirty="0"/>
              <a:t>Wells Fargo fake accounts.  Focus on short term bonus to detriment of long term success.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9</a:t>
            </a:fld>
            <a:endParaRPr lang="en-US" dirty="0"/>
          </a:p>
        </p:txBody>
      </p:sp>
    </p:spTree>
    <p:extLst>
      <p:ext uri="{BB962C8B-B14F-4D97-AF65-F5344CB8AC3E}">
        <p14:creationId xmlns:p14="http://schemas.microsoft.com/office/powerpoint/2010/main" val="3380659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irs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E9E33-E057-4A6F-9659-AD275C64899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7079916" y="1168663"/>
            <a:ext cx="4772406" cy="1424930"/>
          </a:xfrm>
        </p:spPr>
        <p:txBody>
          <a:bodyPr anchor="b"/>
          <a:lstStyle>
            <a:lvl1pPr algn="l">
              <a:defRPr sz="4800" baseline="0">
                <a:solidFill>
                  <a:schemeClr val="bg1"/>
                </a:solidFill>
              </a:defRPr>
            </a:lvl1pPr>
          </a:lstStyle>
          <a:p>
            <a:r>
              <a:rPr lang="en-US" dirty="0"/>
              <a:t>Chapter Number</a:t>
            </a:r>
          </a:p>
        </p:txBody>
      </p:sp>
      <p:sp>
        <p:nvSpPr>
          <p:cNvPr id="3" name="Subtitle 2"/>
          <p:cNvSpPr>
            <a:spLocks noGrp="1"/>
          </p:cNvSpPr>
          <p:nvPr>
            <p:ph type="subTitle" idx="1" hasCustomPrompt="1"/>
          </p:nvPr>
        </p:nvSpPr>
        <p:spPr>
          <a:xfrm>
            <a:off x="7079916" y="3080084"/>
            <a:ext cx="4772406" cy="2154566"/>
          </a:xfrm>
          <a:noFill/>
        </p:spPr>
        <p:txBody>
          <a:bodyPr anchor="t"/>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Name</a:t>
            </a:r>
          </a:p>
        </p:txBody>
      </p:sp>
      <p:sp>
        <p:nvSpPr>
          <p:cNvPr id="12" name="Picture Placeholder 11">
            <a:extLst>
              <a:ext uri="{FF2B5EF4-FFF2-40B4-BE49-F238E27FC236}">
                <a16:creationId xmlns:a16="http://schemas.microsoft.com/office/drawing/2014/main" id="{7BF6BBBC-452C-48FA-A1E1-E851567E5383}"/>
              </a:ext>
            </a:extLst>
          </p:cNvPr>
          <p:cNvSpPr>
            <a:spLocks noGrp="1"/>
          </p:cNvSpPr>
          <p:nvPr>
            <p:ph type="pic" sz="quarter" idx="11" hasCustomPrompt="1"/>
          </p:nvPr>
        </p:nvSpPr>
        <p:spPr>
          <a:xfrm>
            <a:off x="224993" y="269023"/>
            <a:ext cx="3200400" cy="4114800"/>
          </a:xfrm>
        </p:spPr>
        <p:txBody>
          <a:bodyPr/>
          <a:lstStyle>
            <a:lvl1pPr marL="0" indent="0">
              <a:buNone/>
              <a:defRPr b="1">
                <a:solidFill>
                  <a:schemeClr val="bg1"/>
                </a:solidFill>
              </a:defRPr>
            </a:lvl1pPr>
          </a:lstStyle>
          <a:p>
            <a:r>
              <a:rPr lang="en-US" dirty="0"/>
              <a:t>Add Image Here</a:t>
            </a: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B326DFF-C872-4426-8563-39BC58624663}"/>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
        <p:nvSpPr>
          <p:cNvPr id="5" name="Copyright">
            <a:extLst>
              <a:ext uri="{FF2B5EF4-FFF2-40B4-BE49-F238E27FC236}">
                <a16:creationId xmlns:a16="http://schemas.microsoft.com/office/drawing/2014/main" id="{FA4D4A75-B7C2-490A-97DA-C93EBF6064B2}"/>
              </a:ext>
            </a:extLst>
          </p:cNvPr>
          <p:cNvSpPr>
            <a:spLocks noGrp="1"/>
          </p:cNvSpPr>
          <p:nvPr>
            <p:ph type="body" sz="quarter" idx="12" hasCustomPrompt="1"/>
          </p:nvPr>
        </p:nvSpPr>
        <p:spPr>
          <a:xfrm>
            <a:off x="2103120" y="6355754"/>
            <a:ext cx="8961120" cy="430213"/>
          </a:xfrm>
        </p:spPr>
        <p:txBody>
          <a:bodyPr/>
          <a:lstStyle>
            <a:lvl1pPr marL="0" indent="0">
              <a:buNone/>
              <a:defRPr sz="1100">
                <a:solidFill>
                  <a:schemeClr val="bg1"/>
                </a:solidFill>
              </a:defRPr>
            </a:lvl1pPr>
          </a:lstStyle>
          <a:p>
            <a:pPr lvl="0"/>
            <a:r>
              <a:rPr lang="en-US" dirty="0"/>
              <a:t>[Author Name], [Book Title], [#] Edition. © [Insert Year] Cengage. All Rights Reserved. May not be scanned, copied or duplicated, or posted to a publicly accessible website, in whole or in part.</a:t>
            </a:r>
          </a:p>
        </p:txBody>
      </p:sp>
      <p:sp>
        <p:nvSpPr>
          <p:cNvPr id="10" name="Picture Placeholder 11">
            <a:extLst>
              <a:ext uri="{FF2B5EF4-FFF2-40B4-BE49-F238E27FC236}">
                <a16:creationId xmlns:a16="http://schemas.microsoft.com/office/drawing/2014/main" id="{648444F1-05A8-40A8-A717-3165EFA217E1}"/>
              </a:ext>
            </a:extLst>
          </p:cNvPr>
          <p:cNvSpPr>
            <a:spLocks noGrp="1"/>
          </p:cNvSpPr>
          <p:nvPr>
            <p:ph type="pic" sz="quarter" idx="13" hasCustomPrompt="1"/>
          </p:nvPr>
        </p:nvSpPr>
        <p:spPr>
          <a:xfrm>
            <a:off x="3641960" y="269023"/>
            <a:ext cx="3200400" cy="4114800"/>
          </a:xfrm>
        </p:spPr>
        <p:txBody>
          <a:bodyPr/>
          <a:lstStyle>
            <a:lvl1pPr marL="0" indent="0">
              <a:buNone/>
              <a:defRPr b="1">
                <a:solidFill>
                  <a:schemeClr val="bg1"/>
                </a:solidFill>
              </a:defRPr>
            </a:lvl1pPr>
          </a:lstStyle>
          <a:p>
            <a:r>
              <a:rPr lang="en-US" dirty="0"/>
              <a:t>Add Image Here</a:t>
            </a:r>
          </a:p>
        </p:txBody>
      </p:sp>
    </p:spTree>
    <p:custDataLst>
      <p:tags r:id="rId1"/>
    </p:custDataLst>
    <p:extLst>
      <p:ext uri="{BB962C8B-B14F-4D97-AF65-F5344CB8AC3E}">
        <p14:creationId xmlns:p14="http://schemas.microsoft.com/office/powerpoint/2010/main" val="217082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6" name="Content Placeholder Bottom">
            <a:extLst>
              <a:ext uri="{FF2B5EF4-FFF2-40B4-BE49-F238E27FC236}">
                <a16:creationId xmlns:a16="http://schemas.microsoft.com/office/drawing/2014/main" id="{4003AB72-C071-4875-8D31-00FB47092143}"/>
              </a:ext>
            </a:extLst>
          </p:cNvPr>
          <p:cNvSpPr>
            <a:spLocks noGrp="1"/>
          </p:cNvSpPr>
          <p:nvPr>
            <p:ph sz="half" idx="15" hasCustomPrompt="1"/>
          </p:nvPr>
        </p:nvSpPr>
        <p:spPr>
          <a:xfrm>
            <a:off x="3624199" y="4136860"/>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72865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4" name="Image Placeholder 2">
            <a:extLst>
              <a:ext uri="{FF2B5EF4-FFF2-40B4-BE49-F238E27FC236}">
                <a16:creationId xmlns:a16="http://schemas.microsoft.com/office/drawing/2014/main" id="{329BB347-70F5-49B3-A1D7-9C05C8ED5028}"/>
              </a:ext>
            </a:extLst>
          </p:cNvPr>
          <p:cNvSpPr>
            <a:spLocks noGrp="1"/>
          </p:cNvSpPr>
          <p:nvPr>
            <p:ph sz="half" idx="14" hasCustomPrompt="1"/>
          </p:nvPr>
        </p:nvSpPr>
        <p:spPr>
          <a:xfrm>
            <a:off x="479343" y="3207219"/>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5" name="Content Placeholder Middle">
            <a:extLst>
              <a:ext uri="{FF2B5EF4-FFF2-40B4-BE49-F238E27FC236}">
                <a16:creationId xmlns:a16="http://schemas.microsoft.com/office/drawing/2014/main" id="{E344C337-1A6E-4BE6-8E9E-7076FBBEEFAC}"/>
              </a:ext>
            </a:extLst>
          </p:cNvPr>
          <p:cNvSpPr>
            <a:spLocks noGrp="1"/>
          </p:cNvSpPr>
          <p:nvPr>
            <p:ph sz="half" idx="15" hasCustomPrompt="1"/>
          </p:nvPr>
        </p:nvSpPr>
        <p:spPr>
          <a:xfrm>
            <a:off x="3626700" y="3207216"/>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6" name="Image Placeholder 3">
            <a:extLst>
              <a:ext uri="{FF2B5EF4-FFF2-40B4-BE49-F238E27FC236}">
                <a16:creationId xmlns:a16="http://schemas.microsoft.com/office/drawing/2014/main" id="{A70ED764-0931-4273-A125-CE2D6E0F8A8D}"/>
              </a:ext>
            </a:extLst>
          </p:cNvPr>
          <p:cNvSpPr>
            <a:spLocks noGrp="1"/>
          </p:cNvSpPr>
          <p:nvPr>
            <p:ph sz="half" idx="16" hasCustomPrompt="1"/>
          </p:nvPr>
        </p:nvSpPr>
        <p:spPr>
          <a:xfrm>
            <a:off x="479343" y="4631282"/>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7" name="Content Placeholder Bottom">
            <a:extLst>
              <a:ext uri="{FF2B5EF4-FFF2-40B4-BE49-F238E27FC236}">
                <a16:creationId xmlns:a16="http://schemas.microsoft.com/office/drawing/2014/main" id="{1A924411-097F-4689-AC4D-9173B40A69F2}"/>
              </a:ext>
            </a:extLst>
          </p:cNvPr>
          <p:cNvSpPr>
            <a:spLocks noGrp="1"/>
          </p:cNvSpPr>
          <p:nvPr>
            <p:ph sz="half" idx="17" hasCustomPrompt="1"/>
          </p:nvPr>
        </p:nvSpPr>
        <p:spPr>
          <a:xfrm>
            <a:off x="3626700" y="4631279"/>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95082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Image/Four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1"/>
          <p:cNvSpPr>
            <a:spLocks noGrp="1"/>
          </p:cNvSpPr>
          <p:nvPr>
            <p:ph sz="half" idx="2" hasCustomPrompt="1"/>
          </p:nvPr>
        </p:nvSpPr>
        <p:spPr>
          <a:xfrm>
            <a:off x="3624200" y="182562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0" name="Image Placeholder 2">
            <a:extLst>
              <a:ext uri="{FF2B5EF4-FFF2-40B4-BE49-F238E27FC236}">
                <a16:creationId xmlns:a16="http://schemas.microsoft.com/office/drawing/2014/main" id="{02C25FD2-E251-4DC4-8F30-3EDA9A61D7DC}"/>
              </a:ext>
            </a:extLst>
          </p:cNvPr>
          <p:cNvSpPr>
            <a:spLocks noGrp="1"/>
          </p:cNvSpPr>
          <p:nvPr>
            <p:ph sz="half" idx="14" hasCustomPrompt="1"/>
          </p:nvPr>
        </p:nvSpPr>
        <p:spPr>
          <a:xfrm>
            <a:off x="476843" y="294143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1" name="Content Placeholder 2">
            <a:extLst>
              <a:ext uri="{FF2B5EF4-FFF2-40B4-BE49-F238E27FC236}">
                <a16:creationId xmlns:a16="http://schemas.microsoft.com/office/drawing/2014/main" id="{6FFE322F-E595-4582-997C-0A06F238C8D3}"/>
              </a:ext>
            </a:extLst>
          </p:cNvPr>
          <p:cNvSpPr>
            <a:spLocks noGrp="1"/>
          </p:cNvSpPr>
          <p:nvPr>
            <p:ph sz="half" idx="15" hasCustomPrompt="1"/>
          </p:nvPr>
        </p:nvSpPr>
        <p:spPr>
          <a:xfrm>
            <a:off x="3624200" y="294143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2" name="Image Placeholder 3">
            <a:extLst>
              <a:ext uri="{FF2B5EF4-FFF2-40B4-BE49-F238E27FC236}">
                <a16:creationId xmlns:a16="http://schemas.microsoft.com/office/drawing/2014/main" id="{647E63CA-E745-4DE2-B25A-D398F113EFA6}"/>
              </a:ext>
            </a:extLst>
          </p:cNvPr>
          <p:cNvSpPr>
            <a:spLocks noGrp="1"/>
          </p:cNvSpPr>
          <p:nvPr>
            <p:ph sz="half" idx="16" hasCustomPrompt="1"/>
          </p:nvPr>
        </p:nvSpPr>
        <p:spPr>
          <a:xfrm>
            <a:off x="480444" y="406596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3" name="Content Placeholder 3">
            <a:extLst>
              <a:ext uri="{FF2B5EF4-FFF2-40B4-BE49-F238E27FC236}">
                <a16:creationId xmlns:a16="http://schemas.microsoft.com/office/drawing/2014/main" id="{EFE66096-5B65-4DD6-9AD6-9E55675E34CD}"/>
              </a:ext>
            </a:extLst>
          </p:cNvPr>
          <p:cNvSpPr>
            <a:spLocks noGrp="1"/>
          </p:cNvSpPr>
          <p:nvPr>
            <p:ph sz="half" idx="17" hasCustomPrompt="1"/>
          </p:nvPr>
        </p:nvSpPr>
        <p:spPr>
          <a:xfrm>
            <a:off x="3627801" y="406595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4" name="Image Placeholder 4">
            <a:extLst>
              <a:ext uri="{FF2B5EF4-FFF2-40B4-BE49-F238E27FC236}">
                <a16:creationId xmlns:a16="http://schemas.microsoft.com/office/drawing/2014/main" id="{765390A9-B975-43C8-86E6-45E636A649C5}"/>
              </a:ext>
            </a:extLst>
          </p:cNvPr>
          <p:cNvSpPr>
            <a:spLocks noGrp="1"/>
          </p:cNvSpPr>
          <p:nvPr>
            <p:ph sz="half" idx="18" hasCustomPrompt="1"/>
          </p:nvPr>
        </p:nvSpPr>
        <p:spPr>
          <a:xfrm>
            <a:off x="480444" y="518177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4</a:t>
            </a:r>
          </a:p>
        </p:txBody>
      </p:sp>
      <p:sp>
        <p:nvSpPr>
          <p:cNvPr id="15" name="Content Placeholder 4">
            <a:extLst>
              <a:ext uri="{FF2B5EF4-FFF2-40B4-BE49-F238E27FC236}">
                <a16:creationId xmlns:a16="http://schemas.microsoft.com/office/drawing/2014/main" id="{04B6F74B-2775-4949-A70C-BCBBFE20C3A2}"/>
              </a:ext>
            </a:extLst>
          </p:cNvPr>
          <p:cNvSpPr>
            <a:spLocks noGrp="1"/>
          </p:cNvSpPr>
          <p:nvPr>
            <p:ph sz="half" idx="19" hasCustomPrompt="1"/>
          </p:nvPr>
        </p:nvSpPr>
        <p:spPr>
          <a:xfrm>
            <a:off x="3627801" y="518176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264567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302E-3CB5-42AD-B464-F6B07B511A7B}"/>
              </a:ext>
            </a:extLst>
          </p:cNvPr>
          <p:cNvSpPr>
            <a:spLocks noGrp="1"/>
          </p:cNvSpPr>
          <p:nvPr>
            <p:ph type="title"/>
          </p:nvPr>
        </p:nvSpPr>
        <p:spPr/>
        <p:txBody>
          <a:bodyPr/>
          <a:lstStyle/>
          <a:p>
            <a:r>
              <a:rPr lang="en-US"/>
              <a:t>Click to edit Master title style</a:t>
            </a:r>
          </a:p>
        </p:txBody>
      </p:sp>
      <p:sp>
        <p:nvSpPr>
          <p:cNvPr id="4" name="Media Placeholder 3">
            <a:extLst>
              <a:ext uri="{FF2B5EF4-FFF2-40B4-BE49-F238E27FC236}">
                <a16:creationId xmlns:a16="http://schemas.microsoft.com/office/drawing/2014/main" id="{50C3DAD5-7018-41AE-A45F-20014BF27990}"/>
              </a:ext>
            </a:extLst>
          </p:cNvPr>
          <p:cNvSpPr>
            <a:spLocks noGrp="1"/>
          </p:cNvSpPr>
          <p:nvPr>
            <p:ph type="media" sz="quarter" idx="10"/>
          </p:nvPr>
        </p:nvSpPr>
        <p:spPr>
          <a:xfrm>
            <a:off x="476250" y="2120900"/>
            <a:ext cx="6361113" cy="3683000"/>
          </a:xfrm>
        </p:spPr>
        <p:txBody>
          <a:bodyPr/>
          <a:lstStyle>
            <a:lvl1pPr marL="0" indent="0">
              <a:buNone/>
              <a:defRPr/>
            </a:lvl1pPr>
          </a:lstStyle>
          <a:p>
            <a:endParaRPr lang="en-US" dirty="0"/>
          </a:p>
        </p:txBody>
      </p:sp>
      <p:sp>
        <p:nvSpPr>
          <p:cNvPr id="9" name="Text Placeholder 8">
            <a:extLst>
              <a:ext uri="{FF2B5EF4-FFF2-40B4-BE49-F238E27FC236}">
                <a16:creationId xmlns:a16="http://schemas.microsoft.com/office/drawing/2014/main" id="{AD03E3FD-A040-4AA5-BC67-8F46FFA45485}"/>
              </a:ext>
            </a:extLst>
          </p:cNvPr>
          <p:cNvSpPr>
            <a:spLocks noGrp="1"/>
          </p:cNvSpPr>
          <p:nvPr>
            <p:ph type="body" sz="quarter" idx="11" hasCustomPrompt="1"/>
          </p:nvPr>
        </p:nvSpPr>
        <p:spPr>
          <a:xfrm>
            <a:off x="7646988" y="3962401"/>
            <a:ext cx="3922712" cy="1841500"/>
          </a:xfrm>
        </p:spPr>
        <p:txBody>
          <a:bodyPr/>
          <a:lstStyle>
            <a:lvl1pPr marL="0" indent="0">
              <a:buNone/>
              <a:defRPr sz="1800"/>
            </a:lvl1pPr>
            <a:lvl5pPr>
              <a:defRPr sz="2400" b="0">
                <a:solidFill>
                  <a:srgbClr val="000000"/>
                </a:solidFill>
              </a:defRPr>
            </a:lvl5pPr>
          </a:lstStyle>
          <a:p>
            <a:pPr lvl="0"/>
            <a:r>
              <a:rPr lang="en-US" dirty="0"/>
              <a:t>Click to add caption to accompany content. </a:t>
            </a:r>
          </a:p>
        </p:txBody>
      </p:sp>
    </p:spTree>
    <p:extLst>
      <p:ext uri="{BB962C8B-B14F-4D97-AF65-F5344CB8AC3E}">
        <p14:creationId xmlns:p14="http://schemas.microsoft.com/office/powerpoint/2010/main" val="325806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2453D6-AC12-45CC-BE0D-504F54815B6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914400" y="1153123"/>
            <a:ext cx="10424160" cy="2387600"/>
          </a:xfrm>
        </p:spPr>
        <p:txBody>
          <a:bodyPr anchor="b"/>
          <a:lstStyle>
            <a:lvl1pPr algn="ctr">
              <a:defRPr sz="5400" baseline="0">
                <a:solidFill>
                  <a:schemeClr val="bg1"/>
                </a:solidFill>
              </a:defRPr>
            </a:lvl1pPr>
          </a:lstStyle>
          <a:p>
            <a:r>
              <a:rPr lang="en-US" dirty="0"/>
              <a:t>Title </a:t>
            </a:r>
          </a:p>
        </p:txBody>
      </p:sp>
      <p:sp>
        <p:nvSpPr>
          <p:cNvPr id="3" name="Subtitle 2"/>
          <p:cNvSpPr>
            <a:spLocks noGrp="1"/>
          </p:cNvSpPr>
          <p:nvPr>
            <p:ph type="subTitle" idx="1" hasCustomPrompt="1"/>
          </p:nvPr>
        </p:nvSpPr>
        <p:spPr>
          <a:xfrm>
            <a:off x="914400" y="3809720"/>
            <a:ext cx="10424160" cy="1424930"/>
          </a:xfrm>
          <a:noFill/>
        </p:spPr>
        <p:txBody>
          <a:bodyPr anchor="t"/>
          <a:lstStyle>
            <a:lvl1pPr marL="0" indent="0" algn="ctr">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8D6FEA2F-362B-4EAB-BFA4-233A863C0DE7}"/>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
        <p:nvSpPr>
          <p:cNvPr id="8" name="Copyright">
            <a:extLst>
              <a:ext uri="{FF2B5EF4-FFF2-40B4-BE49-F238E27FC236}">
                <a16:creationId xmlns:a16="http://schemas.microsoft.com/office/drawing/2014/main" id="{0581EE69-5B12-4316-9F18-5E31FC9A3125}"/>
              </a:ext>
            </a:extLst>
          </p:cNvPr>
          <p:cNvSpPr>
            <a:spLocks noGrp="1"/>
          </p:cNvSpPr>
          <p:nvPr>
            <p:ph type="body" sz="quarter" idx="12" hasCustomPrompt="1"/>
          </p:nvPr>
        </p:nvSpPr>
        <p:spPr>
          <a:xfrm>
            <a:off x="2103120" y="6355754"/>
            <a:ext cx="8961120" cy="430213"/>
          </a:xfrm>
        </p:spPr>
        <p:txBody>
          <a:bodyPr/>
          <a:lstStyle>
            <a:lvl1pPr marL="0" indent="0">
              <a:buNone/>
              <a:defRPr sz="1100">
                <a:solidFill>
                  <a:schemeClr val="bg1"/>
                </a:solidFill>
              </a:defRPr>
            </a:lvl1pPr>
          </a:lstStyle>
          <a:p>
            <a:pPr lvl="0"/>
            <a:r>
              <a:rPr lang="en-US" dirty="0"/>
              <a:t>[Author Name], [Book Title], [#] Edition. © [Insert Year] Cengage. All Rights Reserved. May not be scanned, copied or duplicated, or posted to a publicly accessible website, in whole or in part.</a:t>
            </a:r>
          </a:p>
        </p:txBody>
      </p:sp>
    </p:spTree>
    <p:custDataLst>
      <p:tags r:id="rId1"/>
    </p:custDataLst>
    <p:extLst>
      <p:ext uri="{BB962C8B-B14F-4D97-AF65-F5344CB8AC3E}">
        <p14:creationId xmlns:p14="http://schemas.microsoft.com/office/powerpoint/2010/main" val="803553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06619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83427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76843" y="473246"/>
            <a:ext cx="11241915" cy="909670"/>
          </a:xfrm>
        </p:spPr>
        <p:txBody>
          <a:bodyPr/>
          <a:lstStyle>
            <a:lvl1pPr>
              <a:defRPr/>
            </a:lvl1pPr>
          </a:lstStyle>
          <a:p>
            <a:r>
              <a:rPr lang="en-US" dirty="0"/>
              <a:t>Slide Title</a:t>
            </a:r>
          </a:p>
        </p:txBody>
      </p:sp>
      <p:sp>
        <p:nvSpPr>
          <p:cNvPr id="6" name="Content Placeholder 2">
            <a:extLst>
              <a:ext uri="{FF2B5EF4-FFF2-40B4-BE49-F238E27FC236}">
                <a16:creationId xmlns:a16="http://schemas.microsoft.com/office/drawing/2014/main" id="{72EB7A33-D6FD-4ACA-9D6B-0B6FF455A81D}"/>
              </a:ext>
            </a:extLst>
          </p:cNvPr>
          <p:cNvSpPr>
            <a:spLocks noGrp="1"/>
          </p:cNvSpPr>
          <p:nvPr>
            <p:ph idx="11"/>
          </p:nvPr>
        </p:nvSpPr>
        <p:spPr>
          <a:xfrm>
            <a:off x="476844" y="1582938"/>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3" name="Content Placeholder Left"/>
          <p:cNvSpPr>
            <a:spLocks noGrp="1"/>
          </p:cNvSpPr>
          <p:nvPr>
            <p:ph sz="half" idx="1" hasCustomPrompt="1"/>
          </p:nvPr>
        </p:nvSpPr>
        <p:spPr>
          <a:xfrm>
            <a:off x="476844" y="2583180"/>
            <a:ext cx="3344530" cy="3593782"/>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Content Placeholder 2">
            <a:extLst>
              <a:ext uri="{FF2B5EF4-FFF2-40B4-BE49-F238E27FC236}">
                <a16:creationId xmlns:a16="http://schemas.microsoft.com/office/drawing/2014/main" id="{7FA33BDC-54C4-45B0-9977-6AD260A7B844}"/>
              </a:ext>
            </a:extLst>
          </p:cNvPr>
          <p:cNvSpPr>
            <a:spLocks noGrp="1"/>
          </p:cNvSpPr>
          <p:nvPr>
            <p:ph idx="12"/>
          </p:nvPr>
        </p:nvSpPr>
        <p:spPr>
          <a:xfrm>
            <a:off x="4423735" y="1582937"/>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2583179"/>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8" name="Content Placeholder 2">
            <a:extLst>
              <a:ext uri="{FF2B5EF4-FFF2-40B4-BE49-F238E27FC236}">
                <a16:creationId xmlns:a16="http://schemas.microsoft.com/office/drawing/2014/main" id="{9F912163-109E-42CF-B7A9-36D05095C5E3}"/>
              </a:ext>
            </a:extLst>
          </p:cNvPr>
          <p:cNvSpPr>
            <a:spLocks noGrp="1"/>
          </p:cNvSpPr>
          <p:nvPr>
            <p:ph idx="13"/>
          </p:nvPr>
        </p:nvSpPr>
        <p:spPr>
          <a:xfrm>
            <a:off x="8366760" y="1588654"/>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4" name="Content Placeholder Right"/>
          <p:cNvSpPr>
            <a:spLocks noGrp="1"/>
          </p:cNvSpPr>
          <p:nvPr>
            <p:ph sz="half" idx="2" hasCustomPrompt="1"/>
          </p:nvPr>
        </p:nvSpPr>
        <p:spPr>
          <a:xfrm>
            <a:off x="8370626" y="2579767"/>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a:p>
            <a:pPr lvl="2"/>
            <a:endParaRPr lang="en-US" dirty="0"/>
          </a:p>
        </p:txBody>
      </p:sp>
    </p:spTree>
    <p:custDataLst>
      <p:tags r:id="rId1"/>
    </p:custDataLst>
    <p:extLst>
      <p:ext uri="{BB962C8B-B14F-4D97-AF65-F5344CB8AC3E}">
        <p14:creationId xmlns:p14="http://schemas.microsoft.com/office/powerpoint/2010/main" val="148918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47324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8767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2621900"/>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10" name="Content Placeholder Bottom"/>
          <p:cNvSpPr>
            <a:spLocks noGrp="1"/>
          </p:cNvSpPr>
          <p:nvPr>
            <p:ph type="body" sz="quarter" idx="13" hasCustomPrompt="1"/>
          </p:nvPr>
        </p:nvSpPr>
        <p:spPr>
          <a:xfrm>
            <a:off x="476844" y="5395327"/>
            <a:ext cx="11241914" cy="951787"/>
          </a:xfrm>
        </p:spPr>
        <p:txBody>
          <a:bodyPr/>
          <a:lstStyle>
            <a:lvl1pPr marL="112713" indent="-112713">
              <a:defRPr sz="900" b="0">
                <a:solidFill>
                  <a:srgbClr val="000000"/>
                </a:solidFill>
              </a:defRPr>
            </a:lvl1pPr>
            <a:lvl2pPr marL="336550" indent="-112713">
              <a:defRPr sz="900" b="0">
                <a:solidFill>
                  <a:srgbClr val="000000"/>
                </a:solidFill>
              </a:defRPr>
            </a:lvl2pPr>
            <a:lvl3pPr marL="685800" indent="-168275">
              <a:defRPr sz="900" b="0">
                <a:solidFill>
                  <a:srgbClr val="000000"/>
                </a:solidFill>
              </a:defRPr>
            </a:lvl3pPr>
            <a:lvl4pPr>
              <a:defRPr sz="900" b="0"/>
            </a:lvl4pPr>
            <a:lvl5pPr>
              <a:defRPr sz="900" b="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38073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Images">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36831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5769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1505492"/>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6" name="Content Placeholder 1">
            <a:extLst>
              <a:ext uri="{FF2B5EF4-FFF2-40B4-BE49-F238E27FC236}">
                <a16:creationId xmlns:a16="http://schemas.microsoft.com/office/drawing/2014/main" id="{B7E0CC24-A3CA-45F3-BF2B-B8EB09000563}"/>
              </a:ext>
            </a:extLst>
          </p:cNvPr>
          <p:cNvSpPr>
            <a:spLocks noGrp="1"/>
          </p:cNvSpPr>
          <p:nvPr>
            <p:ph idx="10" hasCustomPrompt="1"/>
          </p:nvPr>
        </p:nvSpPr>
        <p:spPr>
          <a:xfrm>
            <a:off x="476844" y="4310385"/>
            <a:ext cx="2563240" cy="2024480"/>
          </a:xfrm>
        </p:spPr>
        <p:txBody>
          <a:bodyPr/>
          <a:lstStyle>
            <a:lvl1pPr marL="0" indent="0" algn="ctr">
              <a:buNone/>
              <a:defRPr>
                <a:solidFill>
                  <a:srgbClr val="000000"/>
                </a:solidFill>
              </a:defRPr>
            </a:lvl1pPr>
          </a:lstStyle>
          <a:p>
            <a:pPr lvl="0"/>
            <a:r>
              <a:rPr lang="en-US" dirty="0"/>
              <a:t>Insert here 1</a:t>
            </a:r>
          </a:p>
        </p:txBody>
      </p:sp>
      <p:sp>
        <p:nvSpPr>
          <p:cNvPr id="7" name="Content Placeholder 2">
            <a:extLst>
              <a:ext uri="{FF2B5EF4-FFF2-40B4-BE49-F238E27FC236}">
                <a16:creationId xmlns:a16="http://schemas.microsoft.com/office/drawing/2014/main" id="{0065DFA3-2F0A-45C7-8124-3D672EB9205A}"/>
              </a:ext>
            </a:extLst>
          </p:cNvPr>
          <p:cNvSpPr>
            <a:spLocks noGrp="1"/>
          </p:cNvSpPr>
          <p:nvPr>
            <p:ph idx="11" hasCustomPrompt="1"/>
          </p:nvPr>
        </p:nvSpPr>
        <p:spPr>
          <a:xfrm>
            <a:off x="3382488" y="4310385"/>
            <a:ext cx="2563240" cy="2024480"/>
          </a:xfrm>
        </p:spPr>
        <p:txBody>
          <a:bodyPr/>
          <a:lstStyle>
            <a:lvl1pPr marL="0" indent="0" algn="ctr">
              <a:buNone/>
              <a:defRPr>
                <a:solidFill>
                  <a:srgbClr val="000000"/>
                </a:solidFill>
              </a:defRPr>
            </a:lvl1pPr>
          </a:lstStyle>
          <a:p>
            <a:pPr lvl="0"/>
            <a:r>
              <a:rPr lang="en-US" dirty="0"/>
              <a:t>Insert here 2</a:t>
            </a:r>
          </a:p>
        </p:txBody>
      </p:sp>
      <p:sp>
        <p:nvSpPr>
          <p:cNvPr id="9" name="Content Placeholder 3">
            <a:extLst>
              <a:ext uri="{FF2B5EF4-FFF2-40B4-BE49-F238E27FC236}">
                <a16:creationId xmlns:a16="http://schemas.microsoft.com/office/drawing/2014/main" id="{5EAAA4B2-2F70-4899-9014-89954C200D50}"/>
              </a:ext>
            </a:extLst>
          </p:cNvPr>
          <p:cNvSpPr>
            <a:spLocks noGrp="1"/>
          </p:cNvSpPr>
          <p:nvPr>
            <p:ph idx="13" hasCustomPrompt="1"/>
          </p:nvPr>
        </p:nvSpPr>
        <p:spPr>
          <a:xfrm>
            <a:off x="6281896" y="4319291"/>
            <a:ext cx="2563240" cy="2024480"/>
          </a:xfrm>
        </p:spPr>
        <p:txBody>
          <a:bodyPr/>
          <a:lstStyle>
            <a:lvl1pPr marL="0" indent="0" algn="ctr">
              <a:buNone/>
              <a:defRPr>
                <a:solidFill>
                  <a:srgbClr val="000000"/>
                </a:solidFill>
              </a:defRPr>
            </a:lvl1pPr>
          </a:lstStyle>
          <a:p>
            <a:pPr lvl="0"/>
            <a:r>
              <a:rPr lang="en-US" dirty="0"/>
              <a:t>Insert here 3</a:t>
            </a:r>
          </a:p>
        </p:txBody>
      </p:sp>
      <p:sp>
        <p:nvSpPr>
          <p:cNvPr id="11" name="Content Placeholder 4">
            <a:extLst>
              <a:ext uri="{FF2B5EF4-FFF2-40B4-BE49-F238E27FC236}">
                <a16:creationId xmlns:a16="http://schemas.microsoft.com/office/drawing/2014/main" id="{138B1A98-C967-4B94-B1F7-E158393317F4}"/>
              </a:ext>
            </a:extLst>
          </p:cNvPr>
          <p:cNvSpPr>
            <a:spLocks noGrp="1"/>
          </p:cNvSpPr>
          <p:nvPr>
            <p:ph idx="15" hasCustomPrompt="1"/>
          </p:nvPr>
        </p:nvSpPr>
        <p:spPr>
          <a:xfrm>
            <a:off x="9151916" y="4319291"/>
            <a:ext cx="2563240" cy="2024480"/>
          </a:xfrm>
        </p:spPr>
        <p:txBody>
          <a:bodyPr/>
          <a:lstStyle>
            <a:lvl1pPr marL="0" indent="0" algn="ctr">
              <a:buNone/>
              <a:defRPr>
                <a:solidFill>
                  <a:srgbClr val="000000"/>
                </a:solidFill>
              </a:defRPr>
            </a:lvl1pPr>
          </a:lstStyle>
          <a:p>
            <a:pPr lvl="0"/>
            <a:r>
              <a:rPr lang="en-US" dirty="0"/>
              <a:t>Insert here 4</a:t>
            </a:r>
          </a:p>
        </p:txBody>
      </p:sp>
    </p:spTree>
    <p:custDataLst>
      <p:tags r:id="rId1"/>
    </p:custDataLst>
    <p:extLst>
      <p:ext uri="{BB962C8B-B14F-4D97-AF65-F5344CB8AC3E}">
        <p14:creationId xmlns:p14="http://schemas.microsoft.com/office/powerpoint/2010/main" val="388826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 Image/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1"/>
          <p:cNvSpPr>
            <a:spLocks noGrp="1"/>
          </p:cNvSpPr>
          <p:nvPr>
            <p:ph idx="1" hasCustomPrompt="1"/>
          </p:nvPr>
        </p:nvSpPr>
        <p:spPr>
          <a:xfrm>
            <a:off x="476844" y="1944375"/>
            <a:ext cx="2563240" cy="2024480"/>
          </a:xfrm>
        </p:spPr>
        <p:txBody>
          <a:bodyPr/>
          <a:lstStyle>
            <a:lvl1pPr marL="0" indent="0" algn="ctr">
              <a:buNone/>
              <a:defRPr>
                <a:solidFill>
                  <a:srgbClr val="000000"/>
                </a:solidFill>
              </a:defRPr>
            </a:lvl1pPr>
          </a:lstStyle>
          <a:p>
            <a:pPr lvl="0"/>
            <a:r>
              <a:rPr lang="en-US" dirty="0"/>
              <a:t>Insert here 1</a:t>
            </a:r>
          </a:p>
        </p:txBody>
      </p:sp>
      <p:sp>
        <p:nvSpPr>
          <p:cNvPr id="15" name="Content Placeholder 2">
            <a:extLst>
              <a:ext uri="{FF2B5EF4-FFF2-40B4-BE49-F238E27FC236}">
                <a16:creationId xmlns:a16="http://schemas.microsoft.com/office/drawing/2014/main" id="{A951D41C-52EA-4F3C-BC8E-A9309F4EB627}"/>
              </a:ext>
            </a:extLst>
          </p:cNvPr>
          <p:cNvSpPr>
            <a:spLocks noGrp="1"/>
          </p:cNvSpPr>
          <p:nvPr>
            <p:ph idx="11" hasCustomPrompt="1"/>
          </p:nvPr>
        </p:nvSpPr>
        <p:spPr>
          <a:xfrm>
            <a:off x="3382488" y="1944375"/>
            <a:ext cx="2563240" cy="2024480"/>
          </a:xfrm>
        </p:spPr>
        <p:txBody>
          <a:bodyPr/>
          <a:lstStyle>
            <a:lvl1pPr marL="0" indent="0" algn="ctr">
              <a:buNone/>
              <a:defRPr>
                <a:solidFill>
                  <a:srgbClr val="000000"/>
                </a:solidFill>
              </a:defRPr>
            </a:lvl1pPr>
          </a:lstStyle>
          <a:p>
            <a:pPr lvl="0"/>
            <a:r>
              <a:rPr lang="en-US" dirty="0"/>
              <a:t>Insert here 2</a:t>
            </a:r>
          </a:p>
        </p:txBody>
      </p:sp>
      <p:sp>
        <p:nvSpPr>
          <p:cNvPr id="17" name="Content Placeholder 3">
            <a:extLst>
              <a:ext uri="{FF2B5EF4-FFF2-40B4-BE49-F238E27FC236}">
                <a16:creationId xmlns:a16="http://schemas.microsoft.com/office/drawing/2014/main" id="{1CD2ACDE-E8DF-4B19-9DBB-017510EECF31}"/>
              </a:ext>
            </a:extLst>
          </p:cNvPr>
          <p:cNvSpPr>
            <a:spLocks noGrp="1"/>
          </p:cNvSpPr>
          <p:nvPr>
            <p:ph idx="13" hasCustomPrompt="1"/>
          </p:nvPr>
        </p:nvSpPr>
        <p:spPr>
          <a:xfrm>
            <a:off x="6281896" y="1953281"/>
            <a:ext cx="2563240" cy="2024480"/>
          </a:xfrm>
        </p:spPr>
        <p:txBody>
          <a:bodyPr/>
          <a:lstStyle>
            <a:lvl1pPr marL="0" indent="0" algn="ctr">
              <a:buNone/>
              <a:defRPr>
                <a:solidFill>
                  <a:srgbClr val="000000"/>
                </a:solidFill>
              </a:defRPr>
            </a:lvl1pPr>
          </a:lstStyle>
          <a:p>
            <a:pPr lvl="0"/>
            <a:r>
              <a:rPr lang="en-US" dirty="0"/>
              <a:t>Insert here 3</a:t>
            </a:r>
          </a:p>
        </p:txBody>
      </p:sp>
      <p:sp>
        <p:nvSpPr>
          <p:cNvPr id="19" name="Content Placeholder 4">
            <a:extLst>
              <a:ext uri="{FF2B5EF4-FFF2-40B4-BE49-F238E27FC236}">
                <a16:creationId xmlns:a16="http://schemas.microsoft.com/office/drawing/2014/main" id="{F18F8C24-8F67-4A0C-8E2F-54E8026EAD00}"/>
              </a:ext>
            </a:extLst>
          </p:cNvPr>
          <p:cNvSpPr>
            <a:spLocks noGrp="1"/>
          </p:cNvSpPr>
          <p:nvPr>
            <p:ph idx="15" hasCustomPrompt="1"/>
          </p:nvPr>
        </p:nvSpPr>
        <p:spPr>
          <a:xfrm>
            <a:off x="9151916" y="1953281"/>
            <a:ext cx="2563240" cy="2024480"/>
          </a:xfrm>
        </p:spPr>
        <p:txBody>
          <a:bodyPr/>
          <a:lstStyle>
            <a:lvl1pPr marL="0" indent="0" algn="ctr">
              <a:buNone/>
              <a:defRPr>
                <a:solidFill>
                  <a:srgbClr val="000000"/>
                </a:solidFill>
              </a:defRPr>
            </a:lvl1pPr>
          </a:lstStyle>
          <a:p>
            <a:pPr lvl="0"/>
            <a:r>
              <a:rPr lang="en-US" dirty="0"/>
              <a:t>Insert here 4</a:t>
            </a:r>
          </a:p>
        </p:txBody>
      </p:sp>
      <p:sp>
        <p:nvSpPr>
          <p:cNvPr id="9" name="Content Placeholder 5">
            <a:extLst>
              <a:ext uri="{FF2B5EF4-FFF2-40B4-BE49-F238E27FC236}">
                <a16:creationId xmlns:a16="http://schemas.microsoft.com/office/drawing/2014/main" id="{1950DDEC-E898-4F6D-A7F2-930A23B3C11F}"/>
              </a:ext>
            </a:extLst>
          </p:cNvPr>
          <p:cNvSpPr>
            <a:spLocks noGrp="1"/>
          </p:cNvSpPr>
          <p:nvPr>
            <p:ph idx="10" hasCustomPrompt="1"/>
          </p:nvPr>
        </p:nvSpPr>
        <p:spPr>
          <a:xfrm>
            <a:off x="476843" y="4128059"/>
            <a:ext cx="2563241" cy="2024480"/>
          </a:xfrm>
        </p:spPr>
        <p:txBody>
          <a:bodyPr/>
          <a:lstStyle>
            <a:lvl1pPr marL="0" indent="0" algn="ctr">
              <a:buNone/>
              <a:defRPr>
                <a:solidFill>
                  <a:srgbClr val="000000"/>
                </a:solidFill>
              </a:defRPr>
            </a:lvl1pPr>
          </a:lstStyle>
          <a:p>
            <a:pPr lvl="0"/>
            <a:r>
              <a:rPr lang="en-US" dirty="0"/>
              <a:t>Insert here 5</a:t>
            </a:r>
          </a:p>
        </p:txBody>
      </p:sp>
      <p:sp>
        <p:nvSpPr>
          <p:cNvPr id="16" name="Content Placeholder 6">
            <a:extLst>
              <a:ext uri="{FF2B5EF4-FFF2-40B4-BE49-F238E27FC236}">
                <a16:creationId xmlns:a16="http://schemas.microsoft.com/office/drawing/2014/main" id="{B7548D5A-3DFF-4FF5-A587-74246B76C1A7}"/>
              </a:ext>
            </a:extLst>
          </p:cNvPr>
          <p:cNvSpPr>
            <a:spLocks noGrp="1"/>
          </p:cNvSpPr>
          <p:nvPr>
            <p:ph idx="12" hasCustomPrompt="1"/>
          </p:nvPr>
        </p:nvSpPr>
        <p:spPr>
          <a:xfrm>
            <a:off x="3382487" y="4128059"/>
            <a:ext cx="2563241" cy="2024480"/>
          </a:xfrm>
        </p:spPr>
        <p:txBody>
          <a:bodyPr/>
          <a:lstStyle>
            <a:lvl1pPr marL="0" indent="0" algn="ctr">
              <a:buNone/>
              <a:defRPr>
                <a:solidFill>
                  <a:srgbClr val="000000"/>
                </a:solidFill>
              </a:defRPr>
            </a:lvl1pPr>
          </a:lstStyle>
          <a:p>
            <a:pPr lvl="0"/>
            <a:r>
              <a:rPr lang="en-US" dirty="0"/>
              <a:t>Insert here 6</a:t>
            </a:r>
          </a:p>
        </p:txBody>
      </p:sp>
      <p:sp>
        <p:nvSpPr>
          <p:cNvPr id="18" name="Content Placeholder 7">
            <a:extLst>
              <a:ext uri="{FF2B5EF4-FFF2-40B4-BE49-F238E27FC236}">
                <a16:creationId xmlns:a16="http://schemas.microsoft.com/office/drawing/2014/main" id="{A24E382A-7ED1-49CB-8053-85276CAEB9B2}"/>
              </a:ext>
            </a:extLst>
          </p:cNvPr>
          <p:cNvSpPr>
            <a:spLocks noGrp="1"/>
          </p:cNvSpPr>
          <p:nvPr>
            <p:ph idx="14" hasCustomPrompt="1"/>
          </p:nvPr>
        </p:nvSpPr>
        <p:spPr>
          <a:xfrm>
            <a:off x="6281895" y="4136965"/>
            <a:ext cx="2563241" cy="2024480"/>
          </a:xfrm>
        </p:spPr>
        <p:txBody>
          <a:bodyPr/>
          <a:lstStyle>
            <a:lvl1pPr marL="0" indent="0" algn="ctr">
              <a:buNone/>
              <a:defRPr>
                <a:solidFill>
                  <a:srgbClr val="000000"/>
                </a:solidFill>
              </a:defRPr>
            </a:lvl1pPr>
          </a:lstStyle>
          <a:p>
            <a:pPr lvl="0"/>
            <a:r>
              <a:rPr lang="en-US" dirty="0"/>
              <a:t>Insert here 7</a:t>
            </a:r>
          </a:p>
        </p:txBody>
      </p:sp>
      <p:sp>
        <p:nvSpPr>
          <p:cNvPr id="20" name="Content Placeholder 8">
            <a:extLst>
              <a:ext uri="{FF2B5EF4-FFF2-40B4-BE49-F238E27FC236}">
                <a16:creationId xmlns:a16="http://schemas.microsoft.com/office/drawing/2014/main" id="{AC6187B3-59CD-4356-83E5-962B5ACC4AEB}"/>
              </a:ext>
            </a:extLst>
          </p:cNvPr>
          <p:cNvSpPr>
            <a:spLocks noGrp="1"/>
          </p:cNvSpPr>
          <p:nvPr>
            <p:ph idx="16" hasCustomPrompt="1"/>
          </p:nvPr>
        </p:nvSpPr>
        <p:spPr>
          <a:xfrm>
            <a:off x="9151915" y="4136965"/>
            <a:ext cx="2563241" cy="2024480"/>
          </a:xfrm>
        </p:spPr>
        <p:txBody>
          <a:bodyPr/>
          <a:lstStyle>
            <a:lvl1pPr marL="0" indent="0" algn="ctr">
              <a:buNone/>
              <a:defRPr>
                <a:solidFill>
                  <a:srgbClr val="000000"/>
                </a:solidFill>
              </a:defRPr>
            </a:lvl1pPr>
          </a:lstStyle>
          <a:p>
            <a:pPr lvl="0"/>
            <a:r>
              <a:rPr lang="en-US" dirty="0"/>
              <a:t>Insert here 8</a:t>
            </a:r>
          </a:p>
        </p:txBody>
      </p:sp>
    </p:spTree>
    <p:custDataLst>
      <p:tags r:id="rId1"/>
    </p:custDataLst>
    <p:extLst>
      <p:ext uri="{BB962C8B-B14F-4D97-AF65-F5344CB8AC3E}">
        <p14:creationId xmlns:p14="http://schemas.microsoft.com/office/powerpoint/2010/main" val="29587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28807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2">
                    <a:lumMod val="10000"/>
                  </a:schemeClr>
                </a:solidFill>
                <a:latin typeface="+mn-lt"/>
              </a:rPr>
              <a:pPr/>
              <a:t>‹#›</a:t>
            </a:fld>
            <a:endParaRPr lang="en-US" sz="1100" dirty="0">
              <a:solidFill>
                <a:schemeClr val="bg2">
                  <a:lumMod val="10000"/>
                </a:schemeClr>
              </a:solidFill>
              <a:latin typeface="+mn-lt"/>
            </a:endParaRPr>
          </a:p>
        </p:txBody>
      </p:sp>
      <p:sp>
        <p:nvSpPr>
          <p:cNvPr id="2" name="Title Placeholde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5" name="Logo">
            <a:extLst>
              <a:ext uri="{FF2B5EF4-FFF2-40B4-BE49-F238E27FC236}">
                <a16:creationId xmlns:a16="http://schemas.microsoft.com/office/drawing/2014/main" id="{7D9DE7A7-3324-4B9D-A406-42B62C5A8F9E}"/>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pyright">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2103120" y="6355080"/>
            <a:ext cx="8961120" cy="430887"/>
          </a:xfrm>
          <a:prstGeom prst="rect">
            <a:avLst/>
          </a:prstGeom>
          <a:noFill/>
        </p:spPr>
        <p:txBody>
          <a:bodyPr wrap="square" rtlCol="0">
            <a:spAutoFit/>
          </a:bodyPr>
          <a:lstStyle/>
          <a:p>
            <a:r>
              <a:rPr lang="en-US" sz="1100" dirty="0">
                <a:solidFill>
                  <a:schemeClr val="accent1"/>
                </a:solidFill>
                <a:latin typeface="+mn-lt"/>
              </a:rPr>
              <a:t>Brigham &amp; Houston, </a:t>
            </a:r>
            <a:r>
              <a:rPr lang="en-US" sz="1100" i="1" dirty="0">
                <a:solidFill>
                  <a:schemeClr val="accent1"/>
                </a:solidFill>
                <a:latin typeface="+mn-lt"/>
              </a:rPr>
              <a:t>Fundamentals of Financial Management</a:t>
            </a:r>
            <a:r>
              <a:rPr lang="en-US" sz="1100" dirty="0">
                <a:solidFill>
                  <a:schemeClr val="accent1"/>
                </a:solidFill>
                <a:latin typeface="+mn-lt"/>
              </a:rPr>
              <a:t>, Sixteenth Edition. © 2022 Cengage. All Rights Reserved. May not be scanned, copied or duplicated, or posted to a publicly accessible website, in whole or in part.</a:t>
            </a:r>
          </a:p>
        </p:txBody>
      </p:sp>
    </p:spTree>
    <p:custDataLst>
      <p:tags r:id="rId15"/>
    </p:custDataLst>
    <p:extLst>
      <p:ext uri="{BB962C8B-B14F-4D97-AF65-F5344CB8AC3E}">
        <p14:creationId xmlns:p14="http://schemas.microsoft.com/office/powerpoint/2010/main" val="682046013"/>
      </p:ext>
    </p:extLst>
  </p:cSld>
  <p:clrMap bg1="lt1" tx1="dk1" bg2="lt2" tx2="dk2" accent1="accent1" accent2="accent2" accent3="accent3" accent4="accent4" accent5="accent5" accent6="accent6" hlink="hlink" folHlink="folHlink"/>
  <p:sldLayoutIdLst>
    <p:sldLayoutId id="2147483765" r:id="rId1"/>
    <p:sldLayoutId id="2147483763" r:id="rId2"/>
    <p:sldLayoutId id="2147483753" r:id="rId3"/>
    <p:sldLayoutId id="2147483728" r:id="rId4"/>
    <p:sldLayoutId id="2147483736" r:id="rId5"/>
    <p:sldLayoutId id="2147483729" r:id="rId6"/>
    <p:sldLayoutId id="2147483760" r:id="rId7"/>
    <p:sldLayoutId id="2147483730" r:id="rId8"/>
    <p:sldLayoutId id="2147483732" r:id="rId9"/>
    <p:sldLayoutId id="2147483761" r:id="rId10"/>
    <p:sldLayoutId id="2147483737" r:id="rId11"/>
    <p:sldLayoutId id="2147483762" r:id="rId12"/>
    <p:sldLayoutId id="2147483766" r:id="rId13"/>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SzPct val="100000"/>
        <a:buFont typeface="Arial" panose="020B0604020202020204" pitchFamily="34" charset="0"/>
        <a:buChar char="•"/>
        <a:defRPr sz="2400" b="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11.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3E06-9408-4115-B26E-902F4A09B422}"/>
              </a:ext>
            </a:extLst>
          </p:cNvPr>
          <p:cNvSpPr>
            <a:spLocks noGrp="1"/>
          </p:cNvSpPr>
          <p:nvPr>
            <p:ph type="ctrTitle"/>
          </p:nvPr>
        </p:nvSpPr>
        <p:spPr/>
        <p:txBody>
          <a:bodyPr/>
          <a:lstStyle/>
          <a:p>
            <a:r>
              <a:rPr lang="en-US" dirty="0"/>
              <a:t>Chapter 1</a:t>
            </a:r>
            <a:endParaRPr lang="en-IN" dirty="0"/>
          </a:p>
        </p:txBody>
      </p:sp>
      <p:sp>
        <p:nvSpPr>
          <p:cNvPr id="3" name="Subtitle 2">
            <a:extLst>
              <a:ext uri="{FF2B5EF4-FFF2-40B4-BE49-F238E27FC236}">
                <a16:creationId xmlns:a16="http://schemas.microsoft.com/office/drawing/2014/main" id="{7108450C-4596-467D-B140-A6F839E5FCCF}"/>
              </a:ext>
            </a:extLst>
          </p:cNvPr>
          <p:cNvSpPr>
            <a:spLocks noGrp="1"/>
          </p:cNvSpPr>
          <p:nvPr>
            <p:ph type="subTitle" idx="1"/>
          </p:nvPr>
        </p:nvSpPr>
        <p:spPr/>
        <p:txBody>
          <a:bodyPr/>
          <a:lstStyle/>
          <a:p>
            <a:r>
              <a:rPr lang="en-US" b="1" dirty="0"/>
              <a:t>An Overview of Financial Management</a:t>
            </a:r>
          </a:p>
        </p:txBody>
      </p:sp>
      <p:pic>
        <p:nvPicPr>
          <p:cNvPr id="7" name="Picture 3">
            <a:extLst>
              <a:ext uri="{FF2B5EF4-FFF2-40B4-BE49-F238E27FC236}">
                <a16:creationId xmlns:a16="http://schemas.microsoft.com/office/drawing/2014/main" id="{A0BABB19-D4DC-455F-9832-C3067CEACEC7}"/>
              </a:ext>
              <a:ext uri="{C183D7F6-B498-43B3-948B-1728B52AA6E4}">
                <adec:decorative xmlns:adec="http://schemas.microsoft.com/office/drawing/2017/decorative" val="1"/>
              </a:ext>
            </a:extLst>
          </p:cNvPr>
          <p:cNvPicPr>
            <a:picLocks noGrp="1" noChangeAspect="1"/>
          </p:cNvPicPr>
          <p:nvPr>
            <p:ph type="pic" sz="quarter" idx="11"/>
          </p:nvPr>
        </p:nvPicPr>
        <p:blipFill>
          <a:blip r:embed="rId3"/>
          <a:stretch>
            <a:fillRect/>
          </a:stretch>
        </p:blipFill>
        <p:spPr>
          <a:xfrm>
            <a:off x="182017" y="268287"/>
            <a:ext cx="3341341" cy="4114800"/>
          </a:xfrm>
          <a:prstGeom prst="rect">
            <a:avLst/>
          </a:prstGeom>
        </p:spPr>
      </p:pic>
      <p:pic>
        <p:nvPicPr>
          <p:cNvPr id="8" name="Picture 4">
            <a:extLst>
              <a:ext uri="{FF2B5EF4-FFF2-40B4-BE49-F238E27FC236}">
                <a16:creationId xmlns:a16="http://schemas.microsoft.com/office/drawing/2014/main" id="{4267FECB-9676-44F6-B0C3-216136ADED5F}"/>
              </a:ext>
              <a:ext uri="{C183D7F6-B498-43B3-948B-1728B52AA6E4}">
                <adec:decorative xmlns:adec="http://schemas.microsoft.com/office/drawing/2017/decorative" val="1"/>
              </a:ext>
            </a:extLst>
          </p:cNvPr>
          <p:cNvPicPr>
            <a:picLocks noGrp="1" noChangeAspect="1"/>
          </p:cNvPicPr>
          <p:nvPr>
            <p:ph type="pic" sz="quarter" idx="13"/>
          </p:nvPr>
        </p:nvPicPr>
        <p:blipFill>
          <a:blip r:embed="rId4"/>
          <a:stretch>
            <a:fillRect/>
          </a:stretch>
        </p:blipFill>
        <p:spPr>
          <a:xfrm>
            <a:off x="3615252" y="268287"/>
            <a:ext cx="3275597" cy="4114800"/>
          </a:xfrm>
          <a:prstGeom prst="rect">
            <a:avLst/>
          </a:prstGeom>
        </p:spPr>
      </p:pic>
      <p:sp>
        <p:nvSpPr>
          <p:cNvPr id="5" name="Text Placeholder 5">
            <a:extLst>
              <a:ext uri="{FF2B5EF4-FFF2-40B4-BE49-F238E27FC236}">
                <a16:creationId xmlns:a16="http://schemas.microsoft.com/office/drawing/2014/main" id="{16AD9E21-F401-4365-8D18-49A68173CEA1}"/>
              </a:ext>
            </a:extLst>
          </p:cNvPr>
          <p:cNvSpPr>
            <a:spLocks noGrp="1"/>
          </p:cNvSpPr>
          <p:nvPr>
            <p:ph type="body" sz="quarter" idx="12"/>
          </p:nvPr>
        </p:nvSpPr>
        <p:spPr/>
        <p:txBody>
          <a:bodyPr/>
          <a:lstStyle/>
          <a:p>
            <a:r>
              <a:rPr lang="en-US" dirty="0"/>
              <a:t>Brigham &amp; Houston, </a:t>
            </a:r>
            <a:r>
              <a:rPr lang="en-US" i="1" dirty="0"/>
              <a:t>Fundamentals of Financial Management</a:t>
            </a:r>
            <a:r>
              <a:rPr lang="en-US" dirty="0"/>
              <a:t>, Sixteenth Edition. © 2022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781335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74DB7882-AD8D-46EE-863C-E1F9EE976971}"/>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7540FD-02E6-47B2-A253-7035DC61A27B}"/>
              </a:ext>
            </a:extLst>
          </p:cNvPr>
          <p:cNvSpPr txBox="1"/>
          <p:nvPr/>
        </p:nvSpPr>
        <p:spPr>
          <a:xfrm>
            <a:off x="1313234" y="4357991"/>
            <a:ext cx="7762673" cy="523220"/>
          </a:xfrm>
          <a:prstGeom prst="rect">
            <a:avLst/>
          </a:prstGeom>
          <a:noFill/>
        </p:spPr>
        <p:txBody>
          <a:bodyPr wrap="square" rtlCol="0">
            <a:spAutoFit/>
          </a:bodyPr>
          <a:lstStyle/>
          <a:p>
            <a:r>
              <a:rPr lang="en-US" sz="2800" dirty="0"/>
              <a:t>Covid came into our world and RCL down ~$90</a:t>
            </a:r>
          </a:p>
        </p:txBody>
      </p:sp>
    </p:spTree>
    <p:extLst>
      <p:ext uri="{BB962C8B-B14F-4D97-AF65-F5344CB8AC3E}">
        <p14:creationId xmlns:p14="http://schemas.microsoft.com/office/powerpoint/2010/main" val="57532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26FBCB-E233-4DC0-A8E3-9740FD067257}"/>
              </a:ext>
            </a:extLst>
          </p:cNvPr>
          <p:cNvPicPr>
            <a:picLocks noChangeAspect="1"/>
          </p:cNvPicPr>
          <p:nvPr/>
        </p:nvPicPr>
        <p:blipFill>
          <a:blip r:embed="rId3"/>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BFCDE68-E072-49D3-BFD3-D5764C18DEBC}"/>
                  </a:ext>
                </a:extLst>
              </p14:cNvPr>
              <p14:cNvContentPartPr/>
              <p14:nvPr/>
            </p14:nvContentPartPr>
            <p14:xfrm>
              <a:off x="2645111" y="4229893"/>
              <a:ext cx="780120" cy="1043640"/>
            </p14:xfrm>
          </p:contentPart>
        </mc:Choice>
        <mc:Fallback xmlns="">
          <p:pic>
            <p:nvPicPr>
              <p:cNvPr id="8" name="Ink 7">
                <a:extLst>
                  <a:ext uri="{FF2B5EF4-FFF2-40B4-BE49-F238E27FC236}">
                    <a16:creationId xmlns:a16="http://schemas.microsoft.com/office/drawing/2014/main" id="{1BFCDE68-E072-49D3-BFD3-D5764C18DEBC}"/>
                  </a:ext>
                </a:extLst>
              </p:cNvPr>
              <p:cNvPicPr/>
              <p:nvPr/>
            </p:nvPicPr>
            <p:blipFill>
              <a:blip r:embed="rId5"/>
              <a:stretch>
                <a:fillRect/>
              </a:stretch>
            </p:blipFill>
            <p:spPr>
              <a:xfrm>
                <a:off x="2636471" y="4221253"/>
                <a:ext cx="797760" cy="1061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5D67E46C-A39C-4D5E-87F1-B4744EADE414}"/>
                  </a:ext>
                </a:extLst>
              </p14:cNvPr>
              <p14:cNvContentPartPr/>
              <p14:nvPr/>
            </p14:nvContentPartPr>
            <p14:xfrm>
              <a:off x="5223071" y="2740573"/>
              <a:ext cx="770040" cy="861480"/>
            </p14:xfrm>
          </p:contentPart>
        </mc:Choice>
        <mc:Fallback xmlns="">
          <p:pic>
            <p:nvPicPr>
              <p:cNvPr id="10" name="Ink 9">
                <a:extLst>
                  <a:ext uri="{FF2B5EF4-FFF2-40B4-BE49-F238E27FC236}">
                    <a16:creationId xmlns:a16="http://schemas.microsoft.com/office/drawing/2014/main" id="{5D67E46C-A39C-4D5E-87F1-B4744EADE414}"/>
                  </a:ext>
                </a:extLst>
              </p:cNvPr>
              <p:cNvPicPr/>
              <p:nvPr/>
            </p:nvPicPr>
            <p:blipFill>
              <a:blip r:embed="rId7"/>
              <a:stretch>
                <a:fillRect/>
              </a:stretch>
            </p:blipFill>
            <p:spPr>
              <a:xfrm>
                <a:off x="5214431" y="2731933"/>
                <a:ext cx="787680" cy="879120"/>
              </a:xfrm>
              <a:prstGeom prst="rect">
                <a:avLst/>
              </a:prstGeom>
            </p:spPr>
          </p:pic>
        </mc:Fallback>
      </mc:AlternateContent>
      <p:sp>
        <p:nvSpPr>
          <p:cNvPr id="11" name="TextBox 10">
            <a:extLst>
              <a:ext uri="{FF2B5EF4-FFF2-40B4-BE49-F238E27FC236}">
                <a16:creationId xmlns:a16="http://schemas.microsoft.com/office/drawing/2014/main" id="{98E76B15-5D36-41B8-8882-193D450F151F}"/>
              </a:ext>
            </a:extLst>
          </p:cNvPr>
          <p:cNvSpPr txBox="1"/>
          <p:nvPr/>
        </p:nvSpPr>
        <p:spPr>
          <a:xfrm>
            <a:off x="3589506" y="5029200"/>
            <a:ext cx="1507788" cy="369332"/>
          </a:xfrm>
          <a:prstGeom prst="rect">
            <a:avLst/>
          </a:prstGeom>
          <a:noFill/>
        </p:spPr>
        <p:txBody>
          <a:bodyPr wrap="square" rtlCol="0">
            <a:spAutoFit/>
          </a:bodyPr>
          <a:lstStyle/>
          <a:p>
            <a:r>
              <a:rPr lang="en-US" dirty="0"/>
              <a:t>Andrew In!!!</a:t>
            </a:r>
          </a:p>
        </p:txBody>
      </p:sp>
      <p:sp>
        <p:nvSpPr>
          <p:cNvPr id="12" name="TextBox 11">
            <a:extLst>
              <a:ext uri="{FF2B5EF4-FFF2-40B4-BE49-F238E27FC236}">
                <a16:creationId xmlns:a16="http://schemas.microsoft.com/office/drawing/2014/main" id="{86A0CEAD-E596-46C1-9C5A-5DD565500283}"/>
              </a:ext>
            </a:extLst>
          </p:cNvPr>
          <p:cNvSpPr txBox="1"/>
          <p:nvPr/>
        </p:nvSpPr>
        <p:spPr>
          <a:xfrm>
            <a:off x="4708187" y="2329934"/>
            <a:ext cx="2013625" cy="369332"/>
          </a:xfrm>
          <a:prstGeom prst="rect">
            <a:avLst/>
          </a:prstGeom>
          <a:noFill/>
        </p:spPr>
        <p:txBody>
          <a:bodyPr wrap="square" rtlCol="0">
            <a:spAutoFit/>
          </a:bodyPr>
          <a:lstStyle/>
          <a:p>
            <a:r>
              <a:rPr lang="en-US" dirty="0"/>
              <a:t>Andrew Out!!!!</a:t>
            </a:r>
          </a:p>
        </p:txBody>
      </p:sp>
    </p:spTree>
    <p:extLst>
      <p:ext uri="{BB962C8B-B14F-4D97-AF65-F5344CB8AC3E}">
        <p14:creationId xmlns:p14="http://schemas.microsoft.com/office/powerpoint/2010/main" val="152979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0595FC80-28D7-4093-A61F-8DC3E0C566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C0C28A8-0BBC-491D-96B5-72EE883826F6}"/>
              </a:ext>
            </a:extLst>
          </p:cNvPr>
          <p:cNvPicPr>
            <a:picLocks noChangeAspect="1"/>
          </p:cNvPicPr>
          <p:nvPr/>
        </p:nvPicPr>
        <p:blipFill rotWithShape="1">
          <a:blip r:embed="rId3"/>
          <a:srcRect l="17314" t="25106" r="13430" b="22554"/>
          <a:stretch/>
        </p:blipFill>
        <p:spPr>
          <a:xfrm>
            <a:off x="622570" y="314556"/>
            <a:ext cx="10312272" cy="4383903"/>
          </a:xfrm>
          <a:prstGeom prst="rect">
            <a:avLst/>
          </a:prstGeom>
        </p:spPr>
      </p:pic>
      <p:pic>
        <p:nvPicPr>
          <p:cNvPr id="4" name="Picture 3">
            <a:extLst>
              <a:ext uri="{FF2B5EF4-FFF2-40B4-BE49-F238E27FC236}">
                <a16:creationId xmlns:a16="http://schemas.microsoft.com/office/drawing/2014/main" id="{3159B866-1DC7-45C7-9276-EF06FFA19D11}"/>
              </a:ext>
            </a:extLst>
          </p:cNvPr>
          <p:cNvPicPr>
            <a:picLocks noChangeAspect="1"/>
          </p:cNvPicPr>
          <p:nvPr/>
        </p:nvPicPr>
        <p:blipFill>
          <a:blip r:embed="rId4"/>
          <a:stretch>
            <a:fillRect/>
          </a:stretch>
        </p:blipFill>
        <p:spPr>
          <a:xfrm>
            <a:off x="8133092" y="3764604"/>
            <a:ext cx="3569282" cy="2314821"/>
          </a:xfrm>
          <a:prstGeom prst="rect">
            <a:avLst/>
          </a:prstGeom>
        </p:spPr>
      </p:pic>
    </p:spTree>
    <p:extLst>
      <p:ext uri="{BB962C8B-B14F-4D97-AF65-F5344CB8AC3E}">
        <p14:creationId xmlns:p14="http://schemas.microsoft.com/office/powerpoint/2010/main" val="83815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Stockholder-Manager Conflicts</a:t>
            </a:r>
          </a:p>
        </p:txBody>
      </p:sp>
      <p:sp>
        <p:nvSpPr>
          <p:cNvPr id="17" name="Content Placeholder 2">
            <a:extLst>
              <a:ext uri="{FF2B5EF4-FFF2-40B4-BE49-F238E27FC236}">
                <a16:creationId xmlns:a16="http://schemas.microsoft.com/office/drawing/2014/main" id="{07596D73-B5CE-494B-9292-DE6847A7D053}"/>
              </a:ext>
            </a:extLst>
          </p:cNvPr>
          <p:cNvSpPr>
            <a:spLocks noGrp="1"/>
          </p:cNvSpPr>
          <p:nvPr>
            <p:ph idx="1"/>
          </p:nvPr>
        </p:nvSpPr>
        <p:spPr/>
        <p:txBody>
          <a:bodyPr/>
          <a:lstStyle/>
          <a:p>
            <a:pPr marL="365760" indent="-365760" defTabSz="685800">
              <a:spcBef>
                <a:spcPts val="1200"/>
              </a:spcBef>
              <a:spcAft>
                <a:spcPts val="1200"/>
              </a:spcAft>
              <a:buClr>
                <a:srgbClr val="000000"/>
              </a:buClr>
              <a:defRPr/>
            </a:pPr>
            <a:r>
              <a:rPr lang="en-US" noProof="0" dirty="0"/>
              <a:t>Managers are naturally inclined to act in their own best interests (which are not always the same as the interest of stockholders).</a:t>
            </a:r>
          </a:p>
          <a:p>
            <a:pPr marL="365760" indent="-365760" defTabSz="685800">
              <a:spcBef>
                <a:spcPts val="1200"/>
              </a:spcBef>
              <a:spcAft>
                <a:spcPts val="1200"/>
              </a:spcAft>
              <a:buClr>
                <a:srgbClr val="000000"/>
              </a:buClr>
              <a:defRPr/>
            </a:pPr>
            <a:r>
              <a:rPr lang="en-US" noProof="0" dirty="0"/>
              <a:t>But the following factors affect managerial behavior:</a:t>
            </a:r>
          </a:p>
          <a:p>
            <a:pPr marL="640080" lvl="1" indent="-320040" defTabSz="685800">
              <a:spcBef>
                <a:spcPts val="1200"/>
              </a:spcBef>
              <a:spcAft>
                <a:spcPts val="1200"/>
              </a:spcAft>
              <a:buClr>
                <a:srgbClr val="000000"/>
              </a:buClr>
              <a:buFont typeface="Arial" panose="020B0604020202020204" pitchFamily="34" charset="0"/>
              <a:buChar char="•"/>
              <a:defRPr/>
            </a:pPr>
            <a:r>
              <a:rPr lang="en-US" sz="2000" noProof="0" dirty="0">
                <a:solidFill>
                  <a:srgbClr val="003865"/>
                </a:solidFill>
              </a:rPr>
              <a:t>Managerial compensation packages</a:t>
            </a:r>
          </a:p>
          <a:p>
            <a:pPr marL="640080" lvl="1" indent="-320040" defTabSz="685800">
              <a:spcBef>
                <a:spcPts val="1200"/>
              </a:spcBef>
              <a:spcAft>
                <a:spcPts val="1200"/>
              </a:spcAft>
              <a:buClr>
                <a:srgbClr val="000000"/>
              </a:buClr>
              <a:buFont typeface="Arial" panose="020B0604020202020204" pitchFamily="34" charset="0"/>
              <a:buChar char="•"/>
              <a:defRPr/>
            </a:pPr>
            <a:r>
              <a:rPr lang="en-US" sz="2000" noProof="0" dirty="0">
                <a:solidFill>
                  <a:srgbClr val="003865"/>
                </a:solidFill>
              </a:rPr>
              <a:t>Direct intervention by shareholders</a:t>
            </a:r>
          </a:p>
          <a:p>
            <a:pPr marL="640080" lvl="1" indent="-320040" defTabSz="685800">
              <a:spcBef>
                <a:spcPts val="1200"/>
              </a:spcBef>
              <a:spcAft>
                <a:spcPts val="1200"/>
              </a:spcAft>
              <a:buClr>
                <a:srgbClr val="000000"/>
              </a:buClr>
              <a:buFont typeface="Arial" panose="020B0604020202020204" pitchFamily="34" charset="0"/>
              <a:buChar char="•"/>
              <a:defRPr/>
            </a:pPr>
            <a:r>
              <a:rPr lang="en-US" sz="2000" noProof="0" dirty="0">
                <a:solidFill>
                  <a:srgbClr val="003865"/>
                </a:solidFill>
              </a:rPr>
              <a:t>The threat of firing</a:t>
            </a:r>
          </a:p>
          <a:p>
            <a:pPr marL="640080" lvl="1" indent="-320040" defTabSz="685800">
              <a:spcBef>
                <a:spcPts val="1200"/>
              </a:spcBef>
              <a:spcAft>
                <a:spcPts val="1200"/>
              </a:spcAft>
              <a:buClr>
                <a:srgbClr val="000000"/>
              </a:buClr>
              <a:buFont typeface="Arial" panose="020B0604020202020204" pitchFamily="34" charset="0"/>
              <a:buChar char="•"/>
              <a:defRPr/>
            </a:pPr>
            <a:r>
              <a:rPr lang="en-US" sz="2000" noProof="0" dirty="0">
                <a:solidFill>
                  <a:srgbClr val="003865"/>
                </a:solidFill>
              </a:rPr>
              <a:t>The threat of takeover</a:t>
            </a:r>
          </a:p>
        </p:txBody>
      </p:sp>
    </p:spTree>
    <p:custDataLst>
      <p:tags r:id="rId1"/>
    </p:custDataLst>
    <p:extLst>
      <p:ext uri="{BB962C8B-B14F-4D97-AF65-F5344CB8AC3E}">
        <p14:creationId xmlns:p14="http://schemas.microsoft.com/office/powerpoint/2010/main" val="1896692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Stockholder-Debtholder Conflicts </a:t>
            </a:r>
          </a:p>
        </p:txBody>
      </p:sp>
      <p:sp>
        <p:nvSpPr>
          <p:cNvPr id="17" name="Content Placeholder 2">
            <a:extLst>
              <a:ext uri="{FF2B5EF4-FFF2-40B4-BE49-F238E27FC236}">
                <a16:creationId xmlns:a16="http://schemas.microsoft.com/office/drawing/2014/main" id="{07596D73-B5CE-494B-9292-DE6847A7D053}"/>
              </a:ext>
            </a:extLst>
          </p:cNvPr>
          <p:cNvSpPr>
            <a:spLocks noGrp="1"/>
          </p:cNvSpPr>
          <p:nvPr>
            <p:ph idx="1"/>
          </p:nvPr>
        </p:nvSpPr>
        <p:spPr/>
        <p:txBody>
          <a:bodyPr/>
          <a:lstStyle/>
          <a:p>
            <a:pPr marL="365760" lvl="0" indent="-365760">
              <a:spcBef>
                <a:spcPts val="1200"/>
              </a:spcBef>
              <a:spcAft>
                <a:spcPts val="1200"/>
              </a:spcAft>
              <a:buClr>
                <a:srgbClr val="000000"/>
              </a:buClr>
            </a:pPr>
            <a:r>
              <a:rPr lang="en-US" noProof="0" dirty="0"/>
              <a:t>Stockholders are more likely to prefer riskier projects, because they receive more of the upside if the project succeeds.  By contrast, bondholders receive fixed payments and are more interested in limiting risk.</a:t>
            </a:r>
          </a:p>
          <a:p>
            <a:pPr marL="365760" lvl="0" indent="-365760">
              <a:spcBef>
                <a:spcPts val="1200"/>
              </a:spcBef>
              <a:spcAft>
                <a:spcPts val="1200"/>
              </a:spcAft>
              <a:buClr>
                <a:srgbClr val="000000"/>
              </a:buClr>
            </a:pPr>
            <a:r>
              <a:rPr lang="en-US" noProof="0" dirty="0"/>
              <a:t>Bondholders are particularly concerned about the use of additional debt.</a:t>
            </a:r>
          </a:p>
          <a:p>
            <a:pPr marL="365760" lvl="0" indent="-365760">
              <a:spcBef>
                <a:spcPts val="1200"/>
              </a:spcBef>
              <a:spcAft>
                <a:spcPts val="1200"/>
              </a:spcAft>
              <a:buClr>
                <a:srgbClr val="000000"/>
              </a:buClr>
            </a:pPr>
            <a:r>
              <a:rPr lang="en-US" noProof="0" dirty="0"/>
              <a:t>Bondholders attempt to protect themselves by including covenants in bond agreements that limit the use of additional debt and constrain managers’ actions.</a:t>
            </a:r>
          </a:p>
        </p:txBody>
      </p:sp>
    </p:spTree>
    <p:custDataLst>
      <p:tags r:id="rId1"/>
    </p:custDataLst>
    <p:extLst>
      <p:ext uri="{BB962C8B-B14F-4D97-AF65-F5344CB8AC3E}">
        <p14:creationId xmlns:p14="http://schemas.microsoft.com/office/powerpoint/2010/main" val="257958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Balancing Shareholder Interests and Society Interests</a:t>
            </a:r>
          </a:p>
        </p:txBody>
      </p:sp>
      <p:sp>
        <p:nvSpPr>
          <p:cNvPr id="17" name="Content Placeholder 2">
            <a:extLst>
              <a:ext uri="{FF2B5EF4-FFF2-40B4-BE49-F238E27FC236}">
                <a16:creationId xmlns:a16="http://schemas.microsoft.com/office/drawing/2014/main" id="{07596D73-B5CE-494B-9292-DE6847A7D053}"/>
              </a:ext>
            </a:extLst>
          </p:cNvPr>
          <p:cNvSpPr>
            <a:spLocks noGrp="1"/>
          </p:cNvSpPr>
          <p:nvPr>
            <p:ph idx="1"/>
          </p:nvPr>
        </p:nvSpPr>
        <p:spPr/>
        <p:txBody>
          <a:bodyPr/>
          <a:lstStyle/>
          <a:p>
            <a:pPr marL="365760" indent="-365760">
              <a:spcBef>
                <a:spcPts val="1200"/>
              </a:spcBef>
              <a:spcAft>
                <a:spcPts val="1200"/>
              </a:spcAft>
              <a:buClr>
                <a:srgbClr val="000000"/>
              </a:buClr>
              <a:defRPr/>
            </a:pPr>
            <a:r>
              <a:rPr lang="en-US" noProof="0" dirty="0"/>
              <a:t>The primary financial goal of management is shareholder wealth maximization, which translates to maximizing stock price.</a:t>
            </a:r>
          </a:p>
          <a:p>
            <a:pPr marL="640080" lvl="1" indent="-320040">
              <a:spcBef>
                <a:spcPts val="1200"/>
              </a:spcBef>
              <a:spcAft>
                <a:spcPts val="1200"/>
              </a:spcAft>
              <a:buClr>
                <a:srgbClr val="000000"/>
              </a:buClr>
              <a:buFont typeface="Arial" panose="020B0604020202020204" pitchFamily="34" charset="0"/>
              <a:buChar char="•"/>
              <a:defRPr/>
            </a:pPr>
            <a:r>
              <a:rPr lang="en-US" sz="2000" noProof="0" dirty="0">
                <a:solidFill>
                  <a:srgbClr val="003865"/>
                </a:solidFill>
              </a:rPr>
              <a:t>Value of any asset is present value of cash flow stream to owners.</a:t>
            </a:r>
          </a:p>
          <a:p>
            <a:pPr marL="640080" lvl="1" indent="-320040">
              <a:spcBef>
                <a:spcPts val="1200"/>
              </a:spcBef>
              <a:spcAft>
                <a:spcPts val="1200"/>
              </a:spcAft>
              <a:buClr>
                <a:srgbClr val="000000"/>
              </a:buClr>
              <a:buFont typeface="Arial" panose="020B0604020202020204" pitchFamily="34" charset="0"/>
              <a:buChar char="•"/>
              <a:defRPr/>
            </a:pPr>
            <a:r>
              <a:rPr lang="en-US" sz="2000" noProof="0" dirty="0">
                <a:solidFill>
                  <a:srgbClr val="003865"/>
                </a:solidFill>
              </a:rPr>
              <a:t>Most significant decisions are evaluated in terms of their financial consequences.</a:t>
            </a:r>
          </a:p>
          <a:p>
            <a:pPr marL="640080" lvl="1" indent="-320040">
              <a:spcBef>
                <a:spcPts val="1200"/>
              </a:spcBef>
              <a:spcAft>
                <a:spcPts val="1200"/>
              </a:spcAft>
              <a:buClr>
                <a:srgbClr val="000000"/>
              </a:buClr>
              <a:buFont typeface="Arial" panose="020B0604020202020204" pitchFamily="34" charset="0"/>
              <a:buChar char="•"/>
              <a:defRPr/>
            </a:pPr>
            <a:r>
              <a:rPr lang="en-US" sz="2000" noProof="0" dirty="0">
                <a:solidFill>
                  <a:srgbClr val="003865"/>
                </a:solidFill>
              </a:rPr>
              <a:t>Stock prices change over time as conditions change and as investors obtain new information about a company’s prospects.</a:t>
            </a:r>
          </a:p>
          <a:p>
            <a:pPr marL="365760" indent="-365760">
              <a:spcBef>
                <a:spcPts val="1200"/>
              </a:spcBef>
              <a:spcAft>
                <a:spcPts val="1200"/>
              </a:spcAft>
              <a:buClr>
                <a:srgbClr val="000000"/>
              </a:buClr>
              <a:defRPr/>
            </a:pPr>
            <a:r>
              <a:rPr lang="en-US" noProof="0" dirty="0"/>
              <a:t>Managers recognize that being socially responsible is not inconsistent with maximizing shareholder value.</a:t>
            </a:r>
          </a:p>
        </p:txBody>
      </p:sp>
    </p:spTree>
    <p:custDataLst>
      <p:tags r:id="rId1"/>
    </p:custDataLst>
    <p:extLst>
      <p:ext uri="{BB962C8B-B14F-4D97-AF65-F5344CB8AC3E}">
        <p14:creationId xmlns:p14="http://schemas.microsoft.com/office/powerpoint/2010/main" val="4264701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An Overview of Financial Management</a:t>
            </a:r>
          </a:p>
        </p:txBody>
      </p:sp>
      <p:sp>
        <p:nvSpPr>
          <p:cNvPr id="17" name="Content Placeholder 2">
            <a:extLst>
              <a:ext uri="{FF2B5EF4-FFF2-40B4-BE49-F238E27FC236}">
                <a16:creationId xmlns:a16="http://schemas.microsoft.com/office/drawing/2014/main" id="{07596D73-B5CE-494B-9292-DE6847A7D053}"/>
              </a:ext>
            </a:extLst>
          </p:cNvPr>
          <p:cNvSpPr>
            <a:spLocks noGrp="1"/>
          </p:cNvSpPr>
          <p:nvPr>
            <p:ph idx="1"/>
          </p:nvPr>
        </p:nvSpPr>
        <p:spPr/>
        <p:txBody>
          <a:bodyPr/>
          <a:lstStyle/>
          <a:p>
            <a:pPr marL="365760" indent="-365760">
              <a:spcBef>
                <a:spcPts val="1200"/>
              </a:spcBef>
              <a:spcAft>
                <a:spcPts val="1200"/>
              </a:spcAft>
              <a:buClr>
                <a:srgbClr val="000000"/>
              </a:buClr>
            </a:pPr>
            <a:r>
              <a:rPr lang="en-US" noProof="0" dirty="0"/>
              <a:t>Forms of Business Organization</a:t>
            </a:r>
          </a:p>
          <a:p>
            <a:pPr marL="365760" indent="-365760">
              <a:spcBef>
                <a:spcPts val="1200"/>
              </a:spcBef>
              <a:spcAft>
                <a:spcPts val="1200"/>
              </a:spcAft>
              <a:buClr>
                <a:srgbClr val="000000"/>
              </a:buClr>
            </a:pPr>
            <a:r>
              <a:rPr lang="en-US" noProof="0" dirty="0"/>
              <a:t>Creating Value for Investors</a:t>
            </a:r>
          </a:p>
          <a:p>
            <a:pPr marL="365760" indent="-365760">
              <a:spcBef>
                <a:spcPts val="1200"/>
              </a:spcBef>
              <a:spcAft>
                <a:spcPts val="1200"/>
              </a:spcAft>
              <a:buClr>
                <a:srgbClr val="000000"/>
              </a:buClr>
            </a:pPr>
            <a:r>
              <a:rPr lang="en-US" noProof="0" dirty="0"/>
              <a:t>Stockholder-Manager Conflicts</a:t>
            </a:r>
          </a:p>
          <a:p>
            <a:pPr marL="365760" indent="-365760">
              <a:spcBef>
                <a:spcPts val="1200"/>
              </a:spcBef>
              <a:spcAft>
                <a:spcPts val="1200"/>
              </a:spcAft>
              <a:buClr>
                <a:srgbClr val="000000"/>
              </a:buClr>
            </a:pPr>
            <a:r>
              <a:rPr lang="en-US" noProof="0" dirty="0"/>
              <a:t>Stockholder-Debtholder Conflicts</a:t>
            </a:r>
          </a:p>
          <a:p>
            <a:pPr marL="365760" indent="-365760">
              <a:spcBef>
                <a:spcPts val="1200"/>
              </a:spcBef>
              <a:spcAft>
                <a:spcPts val="1200"/>
              </a:spcAft>
              <a:buClr>
                <a:srgbClr val="000000"/>
              </a:buClr>
            </a:pPr>
            <a:r>
              <a:rPr lang="en-US" noProof="0" dirty="0"/>
              <a:t>Balancing Interests of Shareholders and Society</a:t>
            </a:r>
          </a:p>
        </p:txBody>
      </p:sp>
    </p:spTree>
    <p:custDataLst>
      <p:tags r:id="rId1"/>
    </p:custDataLst>
    <p:extLst>
      <p:ext uri="{BB962C8B-B14F-4D97-AF65-F5344CB8AC3E}">
        <p14:creationId xmlns:p14="http://schemas.microsoft.com/office/powerpoint/2010/main" val="497835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Finance Within the Organization</a:t>
            </a:r>
          </a:p>
        </p:txBody>
      </p:sp>
      <p:pic>
        <p:nvPicPr>
          <p:cNvPr id="5" name="Picture 2" descr="An illustration shows a flowchart of different levels of finance within an organization. The flowchart is top-down, and shows rectangular boxes connected with arrows. At the top, &quot;Board of Directors&quot; is shown. It points to &quot;Chief Executive Officer (CEO)&quot; below it. It branches into two, &quot;Chief Operating Officer (COO)&quot; at the left, and &quot;Chief Financial Officer (CFO)&quot; at the right. COO points to &quot;Marketing, Production, Human Resources, and Other Operating Departments&quot; below it, and CFO points to &quot;Accounting, Treasury, Credit, Legal, Capital Budgeting, and Investor Relations&quot; below it. ">
            <a:extLst>
              <a:ext uri="{FF2B5EF4-FFF2-40B4-BE49-F238E27FC236}">
                <a16:creationId xmlns:a16="http://schemas.microsoft.com/office/drawing/2014/main" id="{70CC24C2-044E-44BE-AAA5-279ADE08D510}"/>
              </a:ext>
            </a:extLst>
          </p:cNvPr>
          <p:cNvPicPr>
            <a:picLocks noGrp="1" noChangeAspect="1"/>
          </p:cNvPicPr>
          <p:nvPr>
            <p:ph idx="1"/>
          </p:nvPr>
        </p:nvPicPr>
        <p:blipFill>
          <a:blip r:embed="rId4"/>
          <a:stretch>
            <a:fillRect/>
          </a:stretch>
        </p:blipFill>
        <p:spPr>
          <a:xfrm>
            <a:off x="2706330" y="1484093"/>
            <a:ext cx="6779340" cy="4365114"/>
          </a:xfrm>
          <a:prstGeom prst="rect">
            <a:avLst/>
          </a:prstGeom>
        </p:spPr>
      </p:pic>
    </p:spTree>
    <p:custDataLst>
      <p:tags r:id="rId1"/>
    </p:custDataLst>
    <p:extLst>
      <p:ext uri="{BB962C8B-B14F-4D97-AF65-F5344CB8AC3E}">
        <p14:creationId xmlns:p14="http://schemas.microsoft.com/office/powerpoint/2010/main" val="1976134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Forms of Business Organization</a:t>
            </a:r>
          </a:p>
        </p:txBody>
      </p:sp>
      <p:graphicFrame>
        <p:nvGraphicFramePr>
          <p:cNvPr id="11" name="Diagram 10">
            <a:extLst>
              <a:ext uri="{FF2B5EF4-FFF2-40B4-BE49-F238E27FC236}">
                <a16:creationId xmlns:a16="http://schemas.microsoft.com/office/drawing/2014/main" id="{4DCAC931-FD8E-413A-A7E4-238DB439983C}"/>
              </a:ext>
            </a:extLst>
          </p:cNvPr>
          <p:cNvGraphicFramePr/>
          <p:nvPr>
            <p:extLst>
              <p:ext uri="{D42A27DB-BD31-4B8C-83A1-F6EECF244321}">
                <p14:modId xmlns:p14="http://schemas.microsoft.com/office/powerpoint/2010/main" val="153377566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EA759097-FD82-4D0E-881E-4A7E2211EAC3}"/>
              </a:ext>
            </a:extLst>
          </p:cNvPr>
          <p:cNvSpPr txBox="1"/>
          <p:nvPr/>
        </p:nvSpPr>
        <p:spPr>
          <a:xfrm>
            <a:off x="5317785" y="2500494"/>
            <a:ext cx="1459149" cy="1569660"/>
          </a:xfrm>
          <a:prstGeom prst="rect">
            <a:avLst/>
          </a:prstGeom>
          <a:noFill/>
        </p:spPr>
        <p:txBody>
          <a:bodyPr wrap="square" rtlCol="0">
            <a:spAutoFit/>
          </a:bodyPr>
          <a:lstStyle/>
          <a:p>
            <a:pPr algn="ctr"/>
            <a:r>
              <a:rPr lang="en-US" sz="3200" dirty="0">
                <a:solidFill>
                  <a:schemeClr val="accent2">
                    <a:lumMod val="50000"/>
                  </a:schemeClr>
                </a:solidFill>
              </a:rPr>
              <a:t>LLC</a:t>
            </a:r>
          </a:p>
          <a:p>
            <a:pPr algn="ctr"/>
            <a:r>
              <a:rPr lang="en-US" sz="3200" dirty="0">
                <a:solidFill>
                  <a:schemeClr val="accent2">
                    <a:lumMod val="50000"/>
                  </a:schemeClr>
                </a:solidFill>
              </a:rPr>
              <a:t>LLP</a:t>
            </a:r>
          </a:p>
          <a:p>
            <a:pPr algn="ctr"/>
            <a:r>
              <a:rPr lang="en-US" sz="3200" dirty="0">
                <a:solidFill>
                  <a:schemeClr val="accent2">
                    <a:lumMod val="50000"/>
                  </a:schemeClr>
                </a:solidFill>
              </a:rPr>
              <a:t>S Corp</a:t>
            </a:r>
          </a:p>
        </p:txBody>
      </p:sp>
    </p:spTree>
    <p:custDataLst>
      <p:tags r:id="rId1"/>
    </p:custDataLst>
    <p:extLst>
      <p:ext uri="{BB962C8B-B14F-4D97-AF65-F5344CB8AC3E}">
        <p14:creationId xmlns:p14="http://schemas.microsoft.com/office/powerpoint/2010/main" val="3250481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Proprietorships and Partnerships</a:t>
            </a:r>
          </a:p>
        </p:txBody>
      </p:sp>
      <p:sp>
        <p:nvSpPr>
          <p:cNvPr id="17" name="Content Placeholder 2">
            <a:extLst>
              <a:ext uri="{FF2B5EF4-FFF2-40B4-BE49-F238E27FC236}">
                <a16:creationId xmlns:a16="http://schemas.microsoft.com/office/drawing/2014/main" id="{07596D73-B5CE-494B-9292-DE6847A7D053}"/>
              </a:ext>
            </a:extLst>
          </p:cNvPr>
          <p:cNvSpPr>
            <a:spLocks noGrp="1"/>
          </p:cNvSpPr>
          <p:nvPr>
            <p:ph idx="1"/>
          </p:nvPr>
        </p:nvSpPr>
        <p:spPr/>
        <p:txBody>
          <a:bodyPr/>
          <a:lstStyle/>
          <a:p>
            <a:pPr marL="365760" indent="-274320">
              <a:spcBef>
                <a:spcPts val="600"/>
              </a:spcBef>
              <a:spcAft>
                <a:spcPts val="600"/>
              </a:spcAft>
              <a:buClr>
                <a:srgbClr val="000000"/>
              </a:buClr>
            </a:pPr>
            <a:r>
              <a:rPr lang="en-US" noProof="0" dirty="0"/>
              <a:t>Advantages</a:t>
            </a:r>
          </a:p>
          <a:p>
            <a:pPr marL="640080" lvl="1" indent="-320040">
              <a:spcBef>
                <a:spcPts val="600"/>
              </a:spcBef>
              <a:spcAft>
                <a:spcPts val="600"/>
              </a:spcAft>
              <a:buClr>
                <a:srgbClr val="000000"/>
              </a:buClr>
              <a:buFont typeface="Arial" panose="020B0604020202020204" pitchFamily="34" charset="0"/>
              <a:buChar char="•"/>
            </a:pPr>
            <a:r>
              <a:rPr lang="en-US" sz="2000" dirty="0">
                <a:solidFill>
                  <a:srgbClr val="003865"/>
                </a:solidFill>
              </a:rPr>
              <a:t>No corporate income taxes</a:t>
            </a:r>
          </a:p>
          <a:p>
            <a:pPr marL="640080" lvl="1" indent="-320040">
              <a:spcBef>
                <a:spcPts val="600"/>
              </a:spcBef>
              <a:spcAft>
                <a:spcPts val="600"/>
              </a:spcAft>
              <a:buClr>
                <a:srgbClr val="000000"/>
              </a:buClr>
              <a:buFont typeface="Arial" panose="020B0604020202020204" pitchFamily="34" charset="0"/>
              <a:buChar char="•"/>
            </a:pPr>
            <a:r>
              <a:rPr lang="en-US" sz="2000" noProof="0" dirty="0">
                <a:solidFill>
                  <a:srgbClr val="003865"/>
                </a:solidFill>
              </a:rPr>
              <a:t>Ease of formation</a:t>
            </a:r>
          </a:p>
          <a:p>
            <a:pPr marL="640080" lvl="1" indent="-320040">
              <a:spcBef>
                <a:spcPts val="600"/>
              </a:spcBef>
              <a:spcAft>
                <a:spcPts val="600"/>
              </a:spcAft>
              <a:buClr>
                <a:srgbClr val="000000"/>
              </a:buClr>
              <a:buFont typeface="Arial" panose="020B0604020202020204" pitchFamily="34" charset="0"/>
              <a:buChar char="•"/>
            </a:pPr>
            <a:r>
              <a:rPr lang="en-US" sz="2000" noProof="0" dirty="0">
                <a:solidFill>
                  <a:srgbClr val="003865"/>
                </a:solidFill>
              </a:rPr>
              <a:t>Subject to few regulations</a:t>
            </a:r>
          </a:p>
          <a:p>
            <a:pPr marL="365760" indent="-274320">
              <a:spcBef>
                <a:spcPts val="600"/>
              </a:spcBef>
              <a:spcAft>
                <a:spcPts val="600"/>
              </a:spcAft>
              <a:buClr>
                <a:srgbClr val="000000"/>
              </a:buClr>
            </a:pPr>
            <a:r>
              <a:rPr lang="en-US" noProof="0" dirty="0"/>
              <a:t>Disadvantages</a:t>
            </a:r>
          </a:p>
          <a:p>
            <a:pPr marL="640080" lvl="1" indent="-320040">
              <a:spcBef>
                <a:spcPts val="600"/>
              </a:spcBef>
              <a:spcAft>
                <a:spcPts val="600"/>
              </a:spcAft>
              <a:buClr>
                <a:srgbClr val="000000"/>
              </a:buClr>
              <a:buFont typeface="Arial" panose="020B0604020202020204" pitchFamily="34" charset="0"/>
              <a:buChar char="•"/>
            </a:pPr>
            <a:r>
              <a:rPr lang="en-US" sz="2000" dirty="0">
                <a:solidFill>
                  <a:srgbClr val="003865"/>
                </a:solidFill>
              </a:rPr>
              <a:t>Unlimited liability</a:t>
            </a:r>
          </a:p>
          <a:p>
            <a:pPr marL="640080" lvl="1" indent="-320040">
              <a:spcBef>
                <a:spcPts val="600"/>
              </a:spcBef>
              <a:spcAft>
                <a:spcPts val="600"/>
              </a:spcAft>
              <a:buClr>
                <a:srgbClr val="000000"/>
              </a:buClr>
              <a:buFont typeface="Arial" panose="020B0604020202020204" pitchFamily="34" charset="0"/>
              <a:buChar char="•"/>
            </a:pPr>
            <a:r>
              <a:rPr lang="en-US" sz="2000" dirty="0">
                <a:solidFill>
                  <a:srgbClr val="003865"/>
                </a:solidFill>
              </a:rPr>
              <a:t>Limited life</a:t>
            </a:r>
          </a:p>
          <a:p>
            <a:pPr marL="640080" lvl="1" indent="-320040">
              <a:spcBef>
                <a:spcPts val="600"/>
              </a:spcBef>
              <a:spcAft>
                <a:spcPts val="600"/>
              </a:spcAft>
              <a:buClr>
                <a:srgbClr val="000000"/>
              </a:buClr>
              <a:buFont typeface="Arial" panose="020B0604020202020204" pitchFamily="34" charset="0"/>
              <a:buChar char="•"/>
            </a:pPr>
            <a:r>
              <a:rPr lang="en-US" sz="2000" noProof="0" dirty="0">
                <a:solidFill>
                  <a:srgbClr val="003865"/>
                </a:solidFill>
              </a:rPr>
              <a:t>Difficult to raise capital</a:t>
            </a:r>
          </a:p>
          <a:p>
            <a:pPr marL="365760" indent="-274320">
              <a:spcBef>
                <a:spcPts val="600"/>
              </a:spcBef>
              <a:spcAft>
                <a:spcPts val="600"/>
              </a:spcAft>
              <a:buClr>
                <a:srgbClr val="000000"/>
              </a:buClr>
            </a:pPr>
            <a:r>
              <a:rPr lang="en-US" noProof="0" dirty="0"/>
              <a:t>Often set up through LLCs/LLPs.</a:t>
            </a:r>
          </a:p>
        </p:txBody>
      </p:sp>
    </p:spTree>
    <p:custDataLst>
      <p:tags r:id="rId1"/>
    </p:custDataLst>
    <p:extLst>
      <p:ext uri="{BB962C8B-B14F-4D97-AF65-F5344CB8AC3E}">
        <p14:creationId xmlns:p14="http://schemas.microsoft.com/office/powerpoint/2010/main" val="3294085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Corporation</a:t>
            </a:r>
          </a:p>
        </p:txBody>
      </p:sp>
      <p:graphicFrame>
        <p:nvGraphicFramePr>
          <p:cNvPr id="6" name="Table 2" descr="Table showing advantages and disadvantages of corporations." title="Advantages and Disadvantages of a Corporation">
            <a:extLst>
              <a:ext uri="{FF2B5EF4-FFF2-40B4-BE49-F238E27FC236}">
                <a16:creationId xmlns:a16="http://schemas.microsoft.com/office/drawing/2014/main" id="{E3047B8E-EEF9-427B-B574-9320783F4C1E}"/>
              </a:ext>
            </a:extLst>
          </p:cNvPr>
          <p:cNvGraphicFramePr>
            <a:graphicFrameLocks noGrp="1"/>
          </p:cNvGraphicFramePr>
          <p:nvPr>
            <p:ph idx="1"/>
            <p:extLst>
              <p:ext uri="{D42A27DB-BD31-4B8C-83A1-F6EECF244321}">
                <p14:modId xmlns:p14="http://schemas.microsoft.com/office/powerpoint/2010/main" val="2362725364"/>
              </p:ext>
            </p:extLst>
          </p:nvPr>
        </p:nvGraphicFramePr>
        <p:xfrm>
          <a:off x="1392188" y="1671028"/>
          <a:ext cx="9407624" cy="402336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703812">
                  <a:extLst>
                    <a:ext uri="{9D8B030D-6E8A-4147-A177-3AD203B41FA5}">
                      <a16:colId xmlns:a16="http://schemas.microsoft.com/office/drawing/2014/main" val="20000"/>
                    </a:ext>
                  </a:extLst>
                </a:gridCol>
                <a:gridCol w="4703812">
                  <a:extLst>
                    <a:ext uri="{9D8B030D-6E8A-4147-A177-3AD203B41FA5}">
                      <a16:colId xmlns:a16="http://schemas.microsoft.com/office/drawing/2014/main" val="20001"/>
                    </a:ext>
                  </a:extLst>
                </a:gridCol>
              </a:tblGrid>
              <a:tr h="793374">
                <a:tc>
                  <a:txBody>
                    <a:bodyPr/>
                    <a:lstStyle/>
                    <a:p>
                      <a:pPr algn="ctr"/>
                      <a:r>
                        <a:rPr lang="en-US" sz="2400" b="1" dirty="0">
                          <a:effectLst/>
                          <a:latin typeface="+mn-lt"/>
                          <a:ea typeface="Verdana" panose="020B0604030504040204" pitchFamily="34" charset="0"/>
                          <a:cs typeface="Verdana" panose="020B0604030504040204" pitchFamily="34" charset="0"/>
                        </a:rPr>
                        <a:t>Advantages</a:t>
                      </a:r>
                    </a:p>
                  </a:txBody>
                  <a:tcPr anchor="ctr">
                    <a:solidFill>
                      <a:srgbClr val="343F52"/>
                    </a:solidFill>
                  </a:tcPr>
                </a:tc>
                <a:tc>
                  <a:txBody>
                    <a:bodyPr/>
                    <a:lstStyle/>
                    <a:p>
                      <a:pPr algn="ctr"/>
                      <a:r>
                        <a:rPr lang="en-US" sz="2400" b="1" dirty="0">
                          <a:effectLst/>
                          <a:latin typeface="+mn-lt"/>
                          <a:ea typeface="Verdana" panose="020B0604030504040204" pitchFamily="34" charset="0"/>
                          <a:cs typeface="Verdana" panose="020B0604030504040204" pitchFamily="34" charset="0"/>
                        </a:rPr>
                        <a:t>Disadvantages</a:t>
                      </a:r>
                    </a:p>
                  </a:txBody>
                  <a:tcPr anchor="ctr">
                    <a:solidFill>
                      <a:srgbClr val="343F52"/>
                    </a:solidFill>
                  </a:tcPr>
                </a:tc>
                <a:extLst>
                  <a:ext uri="{0D108BD9-81ED-4DB2-BD59-A6C34878D82A}">
                    <a16:rowId xmlns:a16="http://schemas.microsoft.com/office/drawing/2014/main" val="10000"/>
                  </a:ext>
                </a:extLst>
              </a:tr>
              <a:tr h="793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effectLst/>
                          <a:latin typeface="+mn-lt"/>
                          <a:ea typeface="Verdana" panose="020B0604030504040204" pitchFamily="34" charset="0"/>
                          <a:cs typeface="Verdana" panose="020B0604030504040204" pitchFamily="34" charset="0"/>
                        </a:rPr>
                        <a:t>Limited Liability</a:t>
                      </a:r>
                    </a:p>
                  </a:txBody>
                  <a:tcPr anchor="ctr">
                    <a:solidFill>
                      <a:srgbClr val="D4D2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effectLst/>
                          <a:latin typeface="+mn-lt"/>
                          <a:ea typeface="Verdana" panose="020B0604030504040204" pitchFamily="34" charset="0"/>
                          <a:cs typeface="Verdana" panose="020B0604030504040204" pitchFamily="34" charset="0"/>
                        </a:rPr>
                        <a:t>Double taxation</a:t>
                      </a:r>
                    </a:p>
                  </a:txBody>
                  <a:tcPr anchor="ctr">
                    <a:solidFill>
                      <a:srgbClr val="D4D2D2"/>
                    </a:solidFill>
                  </a:tcPr>
                </a:tc>
                <a:extLst>
                  <a:ext uri="{0D108BD9-81ED-4DB2-BD59-A6C34878D82A}">
                    <a16:rowId xmlns:a16="http://schemas.microsoft.com/office/drawing/2014/main" val="10001"/>
                  </a:ext>
                </a:extLst>
              </a:tr>
              <a:tr h="849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effectLst/>
                          <a:latin typeface="+mn-lt"/>
                          <a:ea typeface="Verdana" panose="020B0604030504040204" pitchFamily="34" charset="0"/>
                          <a:cs typeface="Verdana" panose="020B0604030504040204" pitchFamily="34" charset="0"/>
                        </a:rPr>
                        <a:t>Unlimited Life</a:t>
                      </a:r>
                    </a:p>
                  </a:txBody>
                  <a:tcPr anchor="ctr">
                    <a:solidFill>
                      <a:srgbClr val="F6F5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effectLst/>
                          <a:latin typeface="+mn-lt"/>
                          <a:ea typeface="Verdana" panose="020B0604030504040204" pitchFamily="34" charset="0"/>
                          <a:cs typeface="Verdana" panose="020B0604030504040204" pitchFamily="34" charset="0"/>
                        </a:rPr>
                        <a:t>Cost of setup and report filing</a:t>
                      </a:r>
                    </a:p>
                  </a:txBody>
                  <a:tcPr anchor="ctr">
                    <a:solidFill>
                      <a:srgbClr val="F6F5F5"/>
                    </a:solidFill>
                  </a:tcPr>
                </a:tc>
                <a:extLst>
                  <a:ext uri="{0D108BD9-81ED-4DB2-BD59-A6C34878D82A}">
                    <a16:rowId xmlns:a16="http://schemas.microsoft.com/office/drawing/2014/main" val="10002"/>
                  </a:ext>
                </a:extLst>
              </a:tr>
              <a:tr h="793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effectLst/>
                          <a:latin typeface="+mn-lt"/>
                          <a:ea typeface="Verdana" panose="020B0604030504040204" pitchFamily="34" charset="0"/>
                          <a:cs typeface="Verdana" panose="020B0604030504040204" pitchFamily="34" charset="0"/>
                        </a:rPr>
                        <a:t>Easy transfer of ownership</a:t>
                      </a:r>
                    </a:p>
                  </a:txBody>
                  <a:tcPr anchor="ctr">
                    <a:solidFill>
                      <a:srgbClr val="D4D2D2"/>
                    </a:solidFill>
                  </a:tcPr>
                </a:tc>
                <a:tc>
                  <a:txBody>
                    <a:bodyPr/>
                    <a:lstStyle/>
                    <a:p>
                      <a:pPr algn="l"/>
                      <a:endParaRPr lang="en-US" sz="2400" b="0" dirty="0">
                        <a:solidFill>
                          <a:srgbClr val="000000"/>
                        </a:solidFill>
                        <a:effectLst/>
                        <a:latin typeface="+mn-lt"/>
                        <a:ea typeface="Verdana" panose="020B0604030504040204" pitchFamily="34" charset="0"/>
                        <a:cs typeface="Verdana" panose="020B0604030504040204" pitchFamily="34" charset="0"/>
                      </a:endParaRPr>
                    </a:p>
                  </a:txBody>
                  <a:tcPr anchor="ctr">
                    <a:solidFill>
                      <a:srgbClr val="D4D2D2"/>
                    </a:solidFill>
                  </a:tcPr>
                </a:tc>
                <a:extLst>
                  <a:ext uri="{0D108BD9-81ED-4DB2-BD59-A6C34878D82A}">
                    <a16:rowId xmlns:a16="http://schemas.microsoft.com/office/drawing/2014/main" val="10003"/>
                  </a:ext>
                </a:extLst>
              </a:tr>
              <a:tr h="793374">
                <a:tc>
                  <a:txBody>
                    <a:bodyPr/>
                    <a:lstStyle/>
                    <a:p>
                      <a:pPr lvl="0" algn="l" rtl="0"/>
                      <a:r>
                        <a:rPr lang="en-US" sz="2400" b="0" dirty="0">
                          <a:solidFill>
                            <a:srgbClr val="000000"/>
                          </a:solidFill>
                          <a:effectLst/>
                          <a:latin typeface="+mn-lt"/>
                          <a:ea typeface="Verdana" panose="020B0604030504040204" pitchFamily="34" charset="0"/>
                          <a:cs typeface="Verdana" panose="020B0604030504040204" pitchFamily="34" charset="0"/>
                        </a:rPr>
                        <a:t>Ease of raising capital</a:t>
                      </a:r>
                    </a:p>
                  </a:txBody>
                  <a:tcPr anchor="ctr">
                    <a:solidFill>
                      <a:srgbClr val="F6F5F5"/>
                    </a:solidFill>
                  </a:tcPr>
                </a:tc>
                <a:tc>
                  <a:txBody>
                    <a:bodyPr/>
                    <a:lstStyle/>
                    <a:p>
                      <a:pPr algn="l"/>
                      <a:endParaRPr lang="en-US" sz="2400" b="0" dirty="0">
                        <a:solidFill>
                          <a:srgbClr val="000000"/>
                        </a:solidFill>
                        <a:effectLst/>
                        <a:latin typeface="+mn-lt"/>
                        <a:ea typeface="Verdana" panose="020B0604030504040204" pitchFamily="34" charset="0"/>
                        <a:cs typeface="Verdana" panose="020B0604030504040204" pitchFamily="34" charset="0"/>
                      </a:endParaRPr>
                    </a:p>
                  </a:txBody>
                  <a:tcPr anchor="ctr">
                    <a:solidFill>
                      <a:srgbClr val="F6F5F5"/>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466456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Stock Prices and Intrinsic Value</a:t>
            </a:r>
          </a:p>
        </p:txBody>
      </p:sp>
      <p:sp>
        <p:nvSpPr>
          <p:cNvPr id="17" name="Content Placeholder 2">
            <a:extLst>
              <a:ext uri="{FF2B5EF4-FFF2-40B4-BE49-F238E27FC236}">
                <a16:creationId xmlns:a16="http://schemas.microsoft.com/office/drawing/2014/main" id="{07596D73-B5CE-494B-9292-DE6847A7D053}"/>
              </a:ext>
            </a:extLst>
          </p:cNvPr>
          <p:cNvSpPr>
            <a:spLocks noGrp="1"/>
          </p:cNvSpPr>
          <p:nvPr>
            <p:ph idx="1"/>
          </p:nvPr>
        </p:nvSpPr>
        <p:spPr/>
        <p:txBody>
          <a:bodyPr/>
          <a:lstStyle/>
          <a:p>
            <a:pPr marL="365760" indent="-365760">
              <a:spcBef>
                <a:spcPts val="1200"/>
              </a:spcBef>
              <a:spcAft>
                <a:spcPts val="1800"/>
              </a:spcAft>
              <a:buClr>
                <a:srgbClr val="000000"/>
              </a:buClr>
            </a:pPr>
            <a:r>
              <a:rPr lang="en-US" noProof="0" dirty="0"/>
              <a:t>In equilibrium, a stock’s price should equal its “true” or intrinsic value.</a:t>
            </a:r>
          </a:p>
          <a:p>
            <a:pPr marL="365760" indent="-365760">
              <a:spcBef>
                <a:spcPts val="1200"/>
              </a:spcBef>
              <a:spcAft>
                <a:spcPts val="1800"/>
              </a:spcAft>
              <a:buClr>
                <a:srgbClr val="000000"/>
              </a:buClr>
              <a:defRPr/>
            </a:pPr>
            <a:r>
              <a:rPr lang="en-US" noProof="0" dirty="0"/>
              <a:t>Intrinsic value is a long-run concept.</a:t>
            </a:r>
          </a:p>
          <a:p>
            <a:pPr marL="365760" indent="-365760">
              <a:spcBef>
                <a:spcPts val="1200"/>
              </a:spcBef>
              <a:spcAft>
                <a:spcPts val="1800"/>
              </a:spcAft>
              <a:buClr>
                <a:srgbClr val="000000"/>
              </a:buClr>
              <a:defRPr/>
            </a:pPr>
            <a:r>
              <a:rPr lang="en-US" noProof="0" dirty="0"/>
              <a:t>To the extent that investor perceptions are incorrect, a stock’s price in the short run may deviate from its intrinsic value.</a:t>
            </a:r>
          </a:p>
          <a:p>
            <a:pPr marL="365760" indent="-365760">
              <a:spcBef>
                <a:spcPts val="1200"/>
              </a:spcBef>
              <a:spcAft>
                <a:spcPts val="1800"/>
              </a:spcAft>
              <a:buClr>
                <a:srgbClr val="000000"/>
              </a:buClr>
              <a:defRPr/>
            </a:pPr>
            <a:r>
              <a:rPr lang="en-US" noProof="0" dirty="0"/>
              <a:t>Ideally, managers should avoid actions that reduce intrinsic value, even if those decisions increase the stock price in the short run.</a:t>
            </a:r>
          </a:p>
        </p:txBody>
      </p:sp>
    </p:spTree>
    <p:custDataLst>
      <p:tags r:id="rId1"/>
    </p:custDataLst>
    <p:extLst>
      <p:ext uri="{BB962C8B-B14F-4D97-AF65-F5344CB8AC3E}">
        <p14:creationId xmlns:p14="http://schemas.microsoft.com/office/powerpoint/2010/main" val="1402592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EB640D7-0C9E-48B9-8555-49960DBA19BC}"/>
              </a:ext>
            </a:extLst>
          </p:cNvPr>
          <p:cNvSpPr>
            <a:spLocks noGrp="1"/>
          </p:cNvSpPr>
          <p:nvPr>
            <p:ph type="title"/>
          </p:nvPr>
        </p:nvSpPr>
        <p:spPr/>
        <p:txBody>
          <a:bodyPr/>
          <a:lstStyle/>
          <a:p>
            <a:r>
              <a:rPr lang="en-US" noProof="0" dirty="0"/>
              <a:t>Determinants of Intrinsic Values and Stock Prices</a:t>
            </a:r>
          </a:p>
        </p:txBody>
      </p:sp>
      <p:pic>
        <p:nvPicPr>
          <p:cNvPr id="5" name="Picture 2" descr="An illustration shows the determinants of intrinsic values and stock prices, in the form of a flowchart. The flowchart is top-down, and shows rectangular boxes connected with arrows. At the top, &quot;Managerial Actions, the Economic Environment, Taxes, and the Political Climate&quot; is shown. It branches into four below it, arranged from left to right: &quot;True&quot; Investor Cash Flows, &quot;True&quot; Risk, &quot;Perceived&quot; Investor Cash Flows, and &quot;Perceived&quot; Risk. Out of these four, the first two point to &quot;Stock's Intrinsic Value&quot; below, and the last two point to &quot;Stock's Market Price&quot; below. These two point to &quot;Market Equilibrium: Intrinsic Value = Stock Price&quot; below.">
            <a:extLst>
              <a:ext uri="{FF2B5EF4-FFF2-40B4-BE49-F238E27FC236}">
                <a16:creationId xmlns:a16="http://schemas.microsoft.com/office/drawing/2014/main" id="{70CC24C2-044E-44BE-AAA5-279ADE08D510}"/>
              </a:ext>
            </a:extLst>
          </p:cNvPr>
          <p:cNvPicPr>
            <a:picLocks noGrp="1" noChangeAspect="1"/>
          </p:cNvPicPr>
          <p:nvPr>
            <p:ph idx="1"/>
          </p:nvPr>
        </p:nvPicPr>
        <p:blipFill rotWithShape="1">
          <a:blip r:embed="rId4"/>
          <a:srcRect r="11000"/>
          <a:stretch/>
        </p:blipFill>
        <p:spPr>
          <a:xfrm>
            <a:off x="2797187" y="1846496"/>
            <a:ext cx="6597627" cy="4389120"/>
          </a:xfrm>
          <a:prstGeom prst="rect">
            <a:avLst/>
          </a:prstGeom>
        </p:spPr>
      </p:pic>
    </p:spTree>
    <p:custDataLst>
      <p:tags r:id="rId1"/>
    </p:custDataLst>
    <p:extLst>
      <p:ext uri="{BB962C8B-B14F-4D97-AF65-F5344CB8AC3E}">
        <p14:creationId xmlns:p14="http://schemas.microsoft.com/office/powerpoint/2010/main" val="2503356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AE9D-0878-475E-A8D6-DB32F7E832DE}"/>
              </a:ext>
            </a:extLst>
          </p:cNvPr>
          <p:cNvSpPr>
            <a:spLocks noGrp="1"/>
          </p:cNvSpPr>
          <p:nvPr>
            <p:ph type="title"/>
          </p:nvPr>
        </p:nvSpPr>
        <p:spPr/>
        <p:txBody>
          <a:bodyPr/>
          <a:lstStyle/>
          <a:p>
            <a:r>
              <a:rPr lang="en-US" dirty="0"/>
              <a:t>Actual Vs Intrinsic Values</a:t>
            </a:r>
          </a:p>
        </p:txBody>
      </p:sp>
      <p:pic>
        <p:nvPicPr>
          <p:cNvPr id="4" name="Picture 3">
            <a:extLst>
              <a:ext uri="{FF2B5EF4-FFF2-40B4-BE49-F238E27FC236}">
                <a16:creationId xmlns:a16="http://schemas.microsoft.com/office/drawing/2014/main" id="{FDEEF3E7-DA5C-4022-BD9E-70BE07B0F769}"/>
              </a:ext>
            </a:extLst>
          </p:cNvPr>
          <p:cNvPicPr>
            <a:picLocks noChangeAspect="1"/>
          </p:cNvPicPr>
          <p:nvPr/>
        </p:nvPicPr>
        <p:blipFill>
          <a:blip r:embed="rId3"/>
          <a:stretch>
            <a:fillRect/>
          </a:stretch>
        </p:blipFill>
        <p:spPr>
          <a:xfrm>
            <a:off x="2746594" y="1172451"/>
            <a:ext cx="6465348" cy="4955974"/>
          </a:xfrm>
          <a:prstGeom prst="rect">
            <a:avLst/>
          </a:prstGeom>
        </p:spPr>
      </p:pic>
    </p:spTree>
    <p:extLst>
      <p:ext uri="{BB962C8B-B14F-4D97-AF65-F5344CB8AC3E}">
        <p14:creationId xmlns:p14="http://schemas.microsoft.com/office/powerpoint/2010/main" val="15936017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FULL TEXT TEMPLATE MASTER" val="7pb33sBP"/>
  <p:tag name="ARTICULATE_DESIGN_ID_FULL TEXT TEMPLATE MASTER (CONT.)" val="V3Eg5WUK"/>
  <p:tag name="ARTICULATE_DESIGN_ID_OPTIMIZED TEMPLATE MASTER" val="rzwWCka7"/>
  <p:tag name="ARTICULATE_DESIGN_ID_OPTIMIZED TEMPLATE MASTER (CONT.)" val="klKJ3eZ5"/>
  <p:tag name="ARTICULATE_PROJECT_OPEN" val="0"/>
  <p:tag name="ARTICULATE_SLIDE_COUNT" val="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ptimized Template Master">
  <a:themeElements>
    <a:clrScheme name="Cengage">
      <a:dk1>
        <a:srgbClr val="53565A"/>
      </a:dk1>
      <a:lt1>
        <a:srgbClr val="FFFFFF"/>
      </a:lt1>
      <a:dk2>
        <a:srgbClr val="003865"/>
      </a:dk2>
      <a:lt2>
        <a:srgbClr val="E7E6E6"/>
      </a:lt2>
      <a:accent1>
        <a:srgbClr val="003865"/>
      </a:accent1>
      <a:accent2>
        <a:srgbClr val="0085CA"/>
      </a:accent2>
      <a:accent3>
        <a:srgbClr val="E0004D"/>
      </a:accent3>
      <a:accent4>
        <a:srgbClr val="FC4C02"/>
      </a:accent4>
      <a:accent5>
        <a:srgbClr val="F2A900"/>
      </a:accent5>
      <a:accent6>
        <a:srgbClr val="92278F"/>
      </a:accent6>
      <a:hlink>
        <a:srgbClr val="0563C1"/>
      </a:hlink>
      <a:folHlink>
        <a:srgbClr val="9227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11y_PPT_Template_Cengage_020221.pptx" id="{62A8FB47-AEAE-448A-A9EC-2B57E950A883}" vid="{DA52BCA4-C454-45F1-8147-C38687C750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A683995A7B1D46BAE4BA042997DC16" ma:contentTypeVersion="23" ma:contentTypeDescription="Create a new document." ma:contentTypeScope="" ma:versionID="8f0464880096769e34e67dae7cb02e8b">
  <xsd:schema xmlns:xsd="http://www.w3.org/2001/XMLSchema" xmlns:xs="http://www.w3.org/2001/XMLSchema" xmlns:p="http://schemas.microsoft.com/office/2006/metadata/properties" xmlns:ns2="c8ecdccd-e3b0-4392-94c4-49d90f16d1d5" xmlns:ns3="cc1e726a-7c3b-4654-9122-87de3e28a51c" targetNamespace="http://schemas.microsoft.com/office/2006/metadata/properties" ma:root="true" ma:fieldsID="5b66234319f86e7d6e6af7a0d3db614c" ns2:_="" ns3:_="">
    <xsd:import namespace="c8ecdccd-e3b0-4392-94c4-49d90f16d1d5"/>
    <xsd:import namespace="cc1e726a-7c3b-4654-9122-87de3e28a51c"/>
    <xsd:element name="properties">
      <xsd:complexType>
        <xsd:sequence>
          <xsd:element name="documentManagement">
            <xsd:complexType>
              <xsd:all>
                <xsd:element ref="ns2:Topic" minOccurs="0"/>
                <xsd:element ref="ns2:Owner" minOccurs="0"/>
                <xsd:element ref="ns2:Admin" minOccurs="0"/>
                <xsd:element ref="ns2:Copy" minOccurs="0"/>
                <xsd:element ref="ns2:MasterLocation_x0028_ifCopy_x003d_Yes_x0029_" minOccurs="0"/>
                <xsd:element ref="ns2:AdminNotes" minOccurs="0"/>
                <xsd:element ref="ns2:MediaServiceMetadata" minOccurs="0"/>
                <xsd:element ref="ns2:MediaServiceFastMetadata" minOccurs="0"/>
                <xsd:element ref="ns2:MediaServiceAutoTags"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PartnerProgra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ecdccd-e3b0-4392-94c4-49d90f16d1d5" elementFormDefault="qualified">
    <xsd:import namespace="http://schemas.microsoft.com/office/2006/documentManagement/types"/>
    <xsd:import namespace="http://schemas.microsoft.com/office/infopath/2007/PartnerControls"/>
    <xsd:element name="Topic" ma:index="2" nillable="true" ma:displayName="Topic" ma:default="Unassigned" ma:format="Dropdown" ma:internalName="Topic">
      <xsd:complexType>
        <xsd:complexContent>
          <xsd:extension base="dms:MultiChoice">
            <xsd:sequence>
              <xsd:element name="Value" maxOccurs="unbounded" minOccurs="0" nillable="true">
                <xsd:simpleType>
                  <xsd:restriction base="dms:Choice">
                    <xsd:enumeration value="Accessibility"/>
                    <xsd:enumeration value="Archiving"/>
                    <xsd:enumeration value="CenDoc"/>
                    <xsd:enumeration value="Content Corrections/Reprints"/>
                    <xsd:enumeration value="Content Creation"/>
                    <xsd:enumeration value="Files to Printer"/>
                    <xsd:enumeration value="Invoicing"/>
                    <xsd:enumeration value="Partner Programs"/>
                    <xsd:enumeration value="Project Management"/>
                    <xsd:enumeration value="Other"/>
                    <xsd:enumeration value="Unassigned"/>
                    <xsd:enumeration value="Source Document Only"/>
                    <xsd:enumeration value="Design"/>
                    <xsd:enumeration value="Inclusivity &amp; Diversity"/>
                  </xsd:restriction>
                </xsd:simpleType>
              </xsd:element>
            </xsd:sequence>
          </xsd:extension>
        </xsd:complexContent>
      </xsd:complexType>
    </xsd:element>
    <xsd:element name="Owner" ma:index="3" nillable="true" ma:displayName="Owner" ma:format="Dropdown" ma:internalName="Owner">
      <xsd:simpleType>
        <xsd:restriction base="dms:Choice">
          <xsd:enumeration value="Content Corrections"/>
          <xsd:enumeration value="Content Creation"/>
          <xsd:enumeration value="Content Management Services"/>
          <xsd:enumeration value="Creative Studio"/>
          <xsd:enumeration value="Digital Production"/>
          <xsd:enumeration value="Finance"/>
          <xsd:enumeration value="Learning"/>
          <xsd:enumeration value="Manufacturing"/>
          <xsd:enumeration value="NGL"/>
          <xsd:enumeration value="Strategic Sourcing"/>
        </xsd:restriction>
      </xsd:simpleType>
    </xsd:element>
    <xsd:element name="Admin" ma:index="4" nillable="true" ma:displayName="Admin" ma:list="UserInfo" ma:SharePointGroup="0" ma:internalName="Admi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py" ma:index="5" nillable="true" ma:displayName="Copy " ma:default="0" ma:description="This is a VIP copy of a master document that is posted/available internally" ma:format="Dropdown" ma:internalName="Copy">
      <xsd:simpleType>
        <xsd:restriction base="dms:Boolean"/>
      </xsd:simpleType>
    </xsd:element>
    <xsd:element name="MasterLocation_x0028_ifCopy_x003d_Yes_x0029_" ma:index="6" nillable="true" ma:displayName="Master Location (if Copy = Yes)" ma:default="n/a" ma:description="Site/document library where master version is maintained" ma:format="Dropdown" ma:internalName="MasterLocation_x0028_ifCopy_x003d_Yes_x0029_">
      <xsd:simpleType>
        <xsd:restriction base="dms:Choice">
          <xsd:enumeration value="Catalyst / Finance"/>
          <xsd:enumeration value="Content Creation"/>
          <xsd:enumeration value="Content Management Services"/>
          <xsd:enumeration value="GPMOT"/>
          <xsd:enumeration value="Learning"/>
          <xsd:enumeration value="Strategic Sourcing"/>
          <xsd:enumeration value="VIP Documents"/>
          <xsd:enumeration value="n/a"/>
          <xsd:enumeration value="Creative Studio"/>
        </xsd:restriction>
      </xsd:simpleType>
    </xsd:element>
    <xsd:element name="AdminNotes" ma:index="7" nillable="true" ma:displayName="Admin Notes" ma:format="Dropdown" ma:internalName="AdminNotes">
      <xsd:complexType>
        <xsd:complexContent>
          <xsd:extension base="dms:MultiChoiceFillIn">
            <xsd:sequence>
              <xsd:element name="Value" maxOccurs="unbounded" minOccurs="0" nillable="true">
                <xsd:simpleType>
                  <xsd:union memberTypes="dms:Text">
                    <xsd:simpleType>
                      <xsd:restriction base="dms:Choice">
                        <xsd:enumeration value="See VIP Source Documents"/>
                        <xsd:enumeration value="E2E copy"/>
                        <xsd:enumeration value="Link to VIP copy"/>
                        <xsd:enumeration value="Same as internal version"/>
                        <xsd:enumeration value="Vendor-facing version"/>
                        <xsd:enumeration value="Source document w/owner"/>
                      </xsd:restriction>
                    </xsd:simpleType>
                  </xsd:un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PartnerProgram" ma:index="25" nillable="true" ma:displayName="Partner Program" ma:format="Dropdown" ma:internalName="PartnerProgram">
      <xsd:complexType>
        <xsd:complexContent>
          <xsd:extension base="dms:MultiChoice">
            <xsd:sequence>
              <xsd:element name="Value" maxOccurs="unbounded" minOccurs="0" nillable="true">
                <xsd:simpleType>
                  <xsd:restriction base="dms:Choice">
                    <xsd:enumeration value="HE Production"/>
                    <xsd:enumeration value="Design"/>
                    <xsd:enumeration value="Authoring"/>
                    <xsd:enumeration value="Ancillary Production"/>
                    <xsd:enumeration value="Archiving"/>
                    <xsd:enumeration value="NGL"/>
                    <xsd:enumeration value="Media"/>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c1e726a-7c3b-4654-9122-87de3e28a5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c1e726a-7c3b-4654-9122-87de3e28a51c">
      <UserInfo>
        <DisplayName/>
        <AccountId xsi:nil="true"/>
        <AccountType/>
      </UserInfo>
    </SharedWithUsers>
    <AdminNotes xmlns="c8ecdccd-e3b0-4392-94c4-49d90f16d1d5">
      <Value>Source document w/owner</Value>
    </AdminNotes>
    <Topic xmlns="c8ecdccd-e3b0-4392-94c4-49d90f16d1d5">
      <Value>Accessibility</Value>
      <Value>Partner Programs</Value>
    </Topic>
    <Copy xmlns="c8ecdccd-e3b0-4392-94c4-49d90f16d1d5">true</Copy>
    <MasterLocation_x0028_ifCopy_x003d_Yes_x0029_ xmlns="c8ecdccd-e3b0-4392-94c4-49d90f16d1d5">Learning</MasterLocation_x0028_ifCopy_x003d_Yes_x0029_>
    <Owner xmlns="c8ecdccd-e3b0-4392-94c4-49d90f16d1d5">Learning</Owner>
    <Admin xmlns="c8ecdccd-e3b0-4392-94c4-49d90f16d1d5">
      <UserInfo>
        <DisplayName>Tumelaire, Justin M</DisplayName>
        <AccountId>640</AccountId>
        <AccountType/>
      </UserInfo>
    </Admin>
    <PartnerProgram xmlns="c8ecdccd-e3b0-4392-94c4-49d90f16d1d5">
      <Value>HE Production</Value>
    </PartnerProgram>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796F67-F848-4205-8CFB-C5D3203424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ecdccd-e3b0-4392-94c4-49d90f16d1d5"/>
    <ds:schemaRef ds:uri="cc1e726a-7c3b-4654-9122-87de3e28a5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9BA192-EF86-48DF-982C-2C526A268392}">
  <ds:schemaRefs>
    <ds:schemaRef ds:uri="c8ecdccd-e3b0-4392-94c4-49d90f16d1d5"/>
    <ds:schemaRef ds:uri="http://schemas.microsoft.com/office/2006/documentManagement/types"/>
    <ds:schemaRef ds:uri="http://schemas.microsoft.com/office/infopath/2007/PartnerControls"/>
    <ds:schemaRef ds:uri="http://schemas.openxmlformats.org/package/2006/metadata/core-properties"/>
    <ds:schemaRef ds:uri="cc1e726a-7c3b-4654-9122-87de3e28a51c"/>
    <ds:schemaRef ds:uri="http://schemas.microsoft.com/office/2006/metadata/properties"/>
    <ds:schemaRef ds:uri="http://www.w3.org/XML/1998/namespace"/>
    <ds:schemaRef ds:uri="http://purl.org/dc/dcmitype/"/>
    <ds:schemaRef ds:uri="http://purl.org/dc/terms/"/>
    <ds:schemaRef ds:uri="http://purl.org/dc/elements/1.1/"/>
  </ds:schemaRefs>
</ds:datastoreItem>
</file>

<file path=customXml/itemProps3.xml><?xml version="1.0" encoding="utf-8"?>
<ds:datastoreItem xmlns:ds="http://schemas.openxmlformats.org/officeDocument/2006/customXml" ds:itemID="{E32CFAA7-E308-4DCB-89CD-C84C20E902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A11y_PPT_Template_Cengage_020221</Template>
  <TotalTime>714</TotalTime>
  <Words>640</Words>
  <Application>Microsoft Office PowerPoint</Application>
  <PresentationFormat>Widescreen</PresentationFormat>
  <Paragraphs>95</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Courier New</vt:lpstr>
      <vt:lpstr>Wingdings</vt:lpstr>
      <vt:lpstr>Optimized Template Master</vt:lpstr>
      <vt:lpstr>Chapter 1</vt:lpstr>
      <vt:lpstr>An Overview of Financial Management</vt:lpstr>
      <vt:lpstr>Finance Within the Organization</vt:lpstr>
      <vt:lpstr>Forms of Business Organization</vt:lpstr>
      <vt:lpstr>Proprietorships and Partnerships</vt:lpstr>
      <vt:lpstr>Corporation</vt:lpstr>
      <vt:lpstr>Stock Prices and Intrinsic Value</vt:lpstr>
      <vt:lpstr>Determinants of Intrinsic Values and Stock Prices</vt:lpstr>
      <vt:lpstr>Actual Vs Intrinsic Values</vt:lpstr>
      <vt:lpstr>PowerPoint Presentation</vt:lpstr>
      <vt:lpstr>PowerPoint Presentation</vt:lpstr>
      <vt:lpstr>PowerPoint Presentation</vt:lpstr>
      <vt:lpstr>Stockholder-Manager Conflicts</vt:lpstr>
      <vt:lpstr>Stockholder-Debtholder Conflicts </vt:lpstr>
      <vt:lpstr>Balancing Shareholder Interests and Society Interests</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Financial Management, Sixteenth Edition</dc:title>
  <dc:subject>Chapter 1: An Overview of Financial Management</dc:subject>
  <dc:creator>Brigham &amp; Houston</dc:creator>
  <cp:lastModifiedBy>Andrew Frongello</cp:lastModifiedBy>
  <cp:revision>61</cp:revision>
  <cp:lastPrinted>2016-10-03T15:29:39Z</cp:lastPrinted>
  <dcterms:created xsi:type="dcterms:W3CDTF">2021-02-02T17:32:18Z</dcterms:created>
  <dcterms:modified xsi:type="dcterms:W3CDTF">2022-01-25T17:47:55Z</dcterms:modified>
  <cp:category>Accessible PPT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0x01010025A683995A7B1D46BAE4BA042997DC16</vt:lpwstr>
  </property>
  <property fmtid="{D5CDD505-2E9C-101B-9397-08002B2CF9AE}" pid="3" name="Order">
    <vt:r8>112600</vt:r8>
  </property>
  <property fmtid="{D5CDD505-2E9C-101B-9397-08002B2CF9AE}" pid="4" name="Category">
    <vt:lpwstr>Accessibility</vt:lpwstr>
  </property>
  <property fmtid="{D5CDD505-2E9C-101B-9397-08002B2CF9AE}" pid="5" name="xd_Signature">
    <vt:bool>false</vt:bool>
  </property>
  <property fmtid="{D5CDD505-2E9C-101B-9397-08002B2CF9AE}" pid="6" name="xd_ProgID">
    <vt:lpwstr/>
  </property>
  <property fmtid="{D5CDD505-2E9C-101B-9397-08002B2CF9AE}" pid="7" name="Document Type">
    <vt:lpwstr>Template</vt:lpwstr>
  </property>
  <property fmtid="{D5CDD505-2E9C-101B-9397-08002B2CF9AE}" pid="8" name="Audience">
    <vt:lpwstr>Content Developer</vt:lpwstr>
  </property>
  <property fmtid="{D5CDD505-2E9C-101B-9397-08002B2CF9AE}" pid="9" name="Department">
    <vt:lpwstr>GPM Training</vt:lpwstr>
  </property>
  <property fmtid="{D5CDD505-2E9C-101B-9397-08002B2CF9AE}" pid="10" name="ComplianceAssetId">
    <vt:lpwstr/>
  </property>
  <property fmtid="{D5CDD505-2E9C-101B-9397-08002B2CF9AE}" pid="11" name="TemplateUrl">
    <vt:lpwstr/>
  </property>
  <property fmtid="{D5CDD505-2E9C-101B-9397-08002B2CF9AE}" pid="12" name="ArticulateGUID">
    <vt:lpwstr>DA3FD099-5DDC-49B7-BC70-6C2871AE2813</vt:lpwstr>
  </property>
  <property fmtid="{D5CDD505-2E9C-101B-9397-08002B2CF9AE}" pid="13" name="ArticulatePath">
    <vt:lpwstr>Presentation3</vt:lpwstr>
  </property>
  <property fmtid="{D5CDD505-2E9C-101B-9397-08002B2CF9AE}" pid="14" name="_SourceUrl">
    <vt:lpwstr/>
  </property>
  <property fmtid="{D5CDD505-2E9C-101B-9397-08002B2CF9AE}" pid="15" name="Status">
    <vt:lpwstr>1. In development</vt:lpwstr>
  </property>
  <property fmtid="{D5CDD505-2E9C-101B-9397-08002B2CF9AE}" pid="16" name="_SharedFileIndex">
    <vt:lpwstr/>
  </property>
</Properties>
</file>