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.xml" ContentType="application/vnd.openxmlformats-officedocument.presentationml.notesSlide+xml"/>
  <Override PartName="/ppt/tags/tag33.xml" ContentType="application/vnd.openxmlformats-officedocument.presentationml.tags+xml"/>
  <Override PartName="/ppt/notesSlides/notesSlide2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  <p:sldMasterId id="2147483767" r:id="rId5"/>
  </p:sldMasterIdLst>
  <p:notesMasterIdLst>
    <p:notesMasterId r:id="rId42"/>
  </p:notesMasterIdLst>
  <p:handoutMasterIdLst>
    <p:handoutMasterId r:id="rId43"/>
  </p:handoutMasterIdLst>
  <p:sldIdLst>
    <p:sldId id="290" r:id="rId6"/>
    <p:sldId id="258" r:id="rId7"/>
    <p:sldId id="291" r:id="rId8"/>
    <p:sldId id="292" r:id="rId9"/>
    <p:sldId id="293" r:id="rId10"/>
    <p:sldId id="294" r:id="rId11"/>
    <p:sldId id="316" r:id="rId12"/>
    <p:sldId id="260" r:id="rId13"/>
    <p:sldId id="304" r:id="rId14"/>
    <p:sldId id="317" r:id="rId15"/>
    <p:sldId id="318" r:id="rId16"/>
    <p:sldId id="306" r:id="rId17"/>
    <p:sldId id="319" r:id="rId18"/>
    <p:sldId id="320" r:id="rId19"/>
    <p:sldId id="321" r:id="rId20"/>
    <p:sldId id="322" r:id="rId21"/>
    <p:sldId id="323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354" r:id="rId36"/>
    <p:sldId id="355" r:id="rId37"/>
    <p:sldId id="356" r:id="rId38"/>
    <p:sldId id="357" r:id="rId39"/>
    <p:sldId id="358" r:id="rId40"/>
    <p:sldId id="359" r:id="rId41"/>
  </p:sldIdLst>
  <p:sldSz cx="12192000" cy="6858000"/>
  <p:notesSz cx="6858000" cy="9144000"/>
  <p:custDataLst>
    <p:tags r:id="rId4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ola, Courtney A" initials="TCA" lastIdx="1" clrIdx="0">
    <p:extLst>
      <p:ext uri="{19B8F6BF-5375-455C-9EA6-DF929625EA0E}">
        <p15:presenceInfo xmlns:p15="http://schemas.microsoft.com/office/powerpoint/2012/main" userId="S-1-5-21-4027829005-1107895287-290554039-156439" providerId="AD"/>
      </p:ext>
    </p:extLst>
  </p:cmAuthor>
  <p:cmAuthor id="2" name="N Williams" initials="NW" lastIdx="1" clrIdx="1">
    <p:extLst>
      <p:ext uri="{19B8F6BF-5375-455C-9EA6-DF929625EA0E}">
        <p15:presenceInfo xmlns:p15="http://schemas.microsoft.com/office/powerpoint/2012/main" userId="N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43F52"/>
    <a:srgbClr val="003865"/>
    <a:srgbClr val="343F3D"/>
    <a:srgbClr val="F2F2F2"/>
    <a:srgbClr val="0098D4"/>
    <a:srgbClr val="004A78"/>
    <a:srgbClr val="006298"/>
    <a:srgbClr val="FF6300"/>
    <a:srgbClr val="E925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19" autoAdjust="0"/>
    <p:restoredTop sz="82353" autoAdjust="0"/>
  </p:normalViewPr>
  <p:slideViewPr>
    <p:cSldViewPr snapToGrid="0" snapToObjects="1">
      <p:cViewPr varScale="1">
        <p:scale>
          <a:sx n="88" d="100"/>
          <a:sy n="88" d="100"/>
        </p:scale>
        <p:origin x="64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0"/>
    </p:cViewPr>
  </p:sorterViewPr>
  <p:notesViewPr>
    <p:cSldViewPr snapToGrid="0" snapToObjects="1">
      <p:cViewPr varScale="1">
        <p:scale>
          <a:sx n="63" d="100"/>
          <a:sy n="63" d="100"/>
        </p:scale>
        <p:origin x="2179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Relationship Id="rId48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28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75504" y="8685213"/>
            <a:ext cx="64668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7803E-66EE-42CE-8DFB-98553954E472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5392BA-16D5-4BCB-8BB3-D7B53B67D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47FD3A-2300-48D5-81E3-9406328116EE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76210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30237"/>
            <a:ext cx="3778647" cy="212548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993721"/>
            <a:ext cx="5486400" cy="552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63017" y="8685213"/>
            <a:ext cx="68421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DDB2F-32A5-4136-BC2E-0D7E0518B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7E5B37-4A58-4B32-B9B0-D824A69A3D97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2542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897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139825" indent="-225425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03375" indent="-225425" algn="l" rtl="0" eaLnBrk="0" fontAlgn="base" hangingPunct="0">
      <a:spcBef>
        <a:spcPct val="30000"/>
      </a:spcBef>
      <a:spcAft>
        <a:spcPct val="0"/>
      </a:spcAft>
      <a:buFont typeface="Courier New" panose="02070309020205020404" pitchFamily="49" charset="0"/>
      <a:buChar char="o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30238"/>
            <a:ext cx="3778250" cy="2125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15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630238"/>
            <a:ext cx="3778250" cy="2125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357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5646420" y="1168663"/>
            <a:ext cx="6104302" cy="238760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46420" y="3809720"/>
            <a:ext cx="6104302" cy="1424930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5250" y="808037"/>
            <a:ext cx="4713288" cy="5241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082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082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5674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325806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7079916" y="1168663"/>
            <a:ext cx="4772406" cy="142493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79916" y="3080084"/>
            <a:ext cx="4772406" cy="2154566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24993" y="269023"/>
            <a:ext cx="3200400" cy="411480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648444F1-05A8-40A8-A717-3165EFA217E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41960" y="269023"/>
            <a:ext cx="3200400" cy="411480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8242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8973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9444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9880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40059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01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553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9229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0573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98298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90676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613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0833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70671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619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427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18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73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2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87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07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6820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3" r:id="rId2"/>
    <p:sldLayoutId id="2147483753" r:id="rId3"/>
    <p:sldLayoutId id="2147483728" r:id="rId4"/>
    <p:sldLayoutId id="2147483736" r:id="rId5"/>
    <p:sldLayoutId id="2147483729" r:id="rId6"/>
    <p:sldLayoutId id="2147483760" r:id="rId7"/>
    <p:sldLayoutId id="2147483730" r:id="rId8"/>
    <p:sldLayoutId id="2147483732" r:id="rId9"/>
    <p:sldLayoutId id="2147483761" r:id="rId10"/>
    <p:sldLayoutId id="2147483737" r:id="rId11"/>
    <p:sldLayoutId id="2147483762" r:id="rId12"/>
    <p:sldLayoutId id="2147483766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3768463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4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43E06-9408-4115-B26E-902F4A09B4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4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8450C-4596-467D-B140-A6F839E5FC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Analysis of Financial Statements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A0BABB19-D4DC-455F-9832-C3067CEAC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tretch>
            <a:fillRect/>
          </a:stretch>
        </p:blipFill>
        <p:spPr>
          <a:xfrm>
            <a:off x="182017" y="268287"/>
            <a:ext cx="3341341" cy="4114800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4267FECB-9676-44F6-B0C3-216136ADE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tretch>
            <a:fillRect/>
          </a:stretch>
        </p:blipFill>
        <p:spPr>
          <a:xfrm>
            <a:off x="3615252" y="268287"/>
            <a:ext cx="3275597" cy="4114800"/>
          </a:xfrm>
          <a:prstGeom prst="rect">
            <a:avLst/>
          </a:prstGeom>
        </p:spPr>
      </p:pic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6AD9E21-F401-4365-8D18-49A68173CE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Brigham &amp; Houston, </a:t>
            </a:r>
            <a:r>
              <a:rPr lang="en-US" i="1" dirty="0"/>
              <a:t>Fundamentals of Financial Management</a:t>
            </a:r>
            <a:r>
              <a:rPr lang="en-US" dirty="0"/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78133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noProof="0" dirty="0"/>
              <a:t>Comments on Liquidity Ratios</a:t>
            </a:r>
          </a:p>
        </p:txBody>
      </p:sp>
      <p:graphicFrame>
        <p:nvGraphicFramePr>
          <p:cNvPr id="7" name="Table 2" descr="Table comparing values for current ratio and quick ratio for 2019E, 2018, 2017, and industry average. " title="Liquidity Ratios">
            <a:extLst>
              <a:ext uri="{FF2B5EF4-FFF2-40B4-BE49-F238E27FC236}">
                <a16:creationId xmlns:a16="http://schemas.microsoft.com/office/drawing/2014/main" id="{554C11BA-E664-4CDE-BBB2-B2F82FF105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892061"/>
              </p:ext>
            </p:extLst>
          </p:nvPr>
        </p:nvGraphicFramePr>
        <p:xfrm>
          <a:off x="791455" y="2029096"/>
          <a:ext cx="10609090" cy="1881724"/>
        </p:xfrm>
        <a:graphic>
          <a:graphicData uri="http://schemas.openxmlformats.org/drawingml/2006/table">
            <a:tbl>
              <a:tblPr firstRow="1"/>
              <a:tblGrid>
                <a:gridCol w="3228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5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51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51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51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7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8584" marR="98584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2022E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Ind.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4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ratio</a:t>
                      </a:r>
                    </a:p>
                  </a:txBody>
                  <a:tcPr marL="98584" marR="98584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2.34x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1.17x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2.33x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2.70x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Quick ratio</a:t>
                      </a:r>
                    </a:p>
                  </a:txBody>
                  <a:tcPr marL="98584" marR="98584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0.84x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0.39x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0.85x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1.00x</a:t>
                      </a:r>
                    </a:p>
                  </a:txBody>
                  <a:tcPr marL="98584" marR="98584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C3E84B7-8D8E-4A27-A3D8-A03503BCAEC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2" y="4625717"/>
            <a:ext cx="10608500" cy="1217447"/>
          </a:xfrm>
          <a:prstGeom prst="rect">
            <a:avLst/>
          </a:prstGeom>
          <a:noFill/>
        </p:spPr>
        <p:txBody>
          <a:bodyPr anchor="t"/>
          <a:lstStyle/>
          <a:p>
            <a:pPr marL="365760" indent="-36576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noProof="0" dirty="0">
                <a:ea typeface="Verdana" panose="020B0604030504040204" pitchFamily="34" charset="0"/>
                <a:cs typeface="Verdana" panose="020B0604030504040204" pitchFamily="34" charset="0"/>
              </a:rPr>
              <a:t>Expected to improve but still below the industry average.</a:t>
            </a:r>
          </a:p>
          <a:p>
            <a:pPr marL="365760" indent="-36576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noProof="0" dirty="0">
                <a:ea typeface="Verdana" panose="020B0604030504040204" pitchFamily="34" charset="0"/>
                <a:cs typeface="Verdana" panose="020B0604030504040204" pitchFamily="34" charset="0"/>
              </a:rPr>
              <a:t>Liquidity position is weak.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5671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noProof="0" dirty="0" err="1"/>
              <a:t>D’Leon’s</a:t>
            </a:r>
            <a:r>
              <a:rPr lang="en-US" noProof="0" dirty="0"/>
              <a:t> Inventory Turnover vs. the Industry Average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5226-FD06-4167-BB57-323D10B6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4" y="1944375"/>
            <a:ext cx="10017654" cy="1853902"/>
          </a:xfrm>
        </p:spPr>
        <p:txBody>
          <a:bodyPr/>
          <a:lstStyle/>
          <a:p>
            <a:pPr marL="914400" algn="l" fontAlgn="base">
              <a:spcBef>
                <a:spcPts val="1200"/>
              </a:spcBef>
              <a:spcAft>
                <a:spcPts val="1200"/>
              </a:spcAft>
              <a:buClr>
                <a:srgbClr val="00B050"/>
              </a:buClr>
              <a:buSzPct val="60000"/>
              <a:tabLst>
                <a:tab pos="2743200" algn="r"/>
                <a:tab pos="2855913" algn="l"/>
              </a:tabLst>
              <a:defRPr/>
            </a:pPr>
            <a:r>
              <a:rPr lang="en-US" noProof="0" dirty="0">
                <a:ea typeface="Verdana" panose="020B0604030504040204" pitchFamily="34" charset="0"/>
                <a:cs typeface="Verdana" panose="020B0604030504040204" pitchFamily="34" charset="0"/>
              </a:rPr>
              <a:t>Inv. turnover</a:t>
            </a:r>
            <a:r>
              <a:rPr lang="en-US" baseline="0" noProof="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noProof="0" dirty="0">
                <a:ea typeface="Verdana" panose="020B0604030504040204" pitchFamily="34" charset="0"/>
                <a:cs typeface="Verdana" panose="020B0604030504040204" pitchFamily="34" charset="0"/>
              </a:rPr>
              <a:t>= COGS/Inventories</a:t>
            </a:r>
          </a:p>
          <a:p>
            <a:pPr marL="2560320" algn="l" fontAlgn="base">
              <a:spcBef>
                <a:spcPts val="1200"/>
              </a:spcBef>
              <a:spcAft>
                <a:spcPts val="1200"/>
              </a:spcAft>
              <a:buClr>
                <a:srgbClr val="00B050"/>
              </a:buClr>
              <a:buSzPct val="60000"/>
              <a:tabLst>
                <a:tab pos="2743200" algn="r"/>
                <a:tab pos="2855913" algn="l"/>
              </a:tabLst>
              <a:defRPr/>
            </a:pPr>
            <a:r>
              <a:rPr lang="en-US" noProof="0" dirty="0">
                <a:ea typeface="Verdana" panose="020B0604030504040204" pitchFamily="34" charset="0"/>
                <a:cs typeface="Verdana" panose="020B0604030504040204" pitchFamily="34" charset="0"/>
              </a:rPr>
              <a:t>= $5,876/$1,716</a:t>
            </a:r>
          </a:p>
          <a:p>
            <a:pPr marL="2560320" algn="l" fontAlgn="base">
              <a:spcBef>
                <a:spcPts val="1200"/>
              </a:spcBef>
              <a:spcAft>
                <a:spcPts val="1200"/>
              </a:spcAft>
              <a:buClr>
                <a:srgbClr val="00B050"/>
              </a:buClr>
              <a:buSzPct val="60000"/>
              <a:tabLst>
                <a:tab pos="2743200" algn="r"/>
                <a:tab pos="2855913" algn="l"/>
              </a:tabLst>
              <a:defRPr/>
            </a:pPr>
            <a:r>
              <a:rPr lang="en-US" noProof="0" dirty="0">
                <a:ea typeface="Verdana" panose="020B0604030504040204" pitchFamily="34" charset="0"/>
                <a:cs typeface="Verdana" panose="020B0604030504040204" pitchFamily="34" charset="0"/>
              </a:rPr>
              <a:t>= 3.42x</a:t>
            </a:r>
          </a:p>
        </p:txBody>
      </p:sp>
      <p:graphicFrame>
        <p:nvGraphicFramePr>
          <p:cNvPr id="9" name="Table 3" descr="Table illustrating inventory turnover values for 2019E, 2018, 2017, and Ind." title="Inventory Turnover">
            <a:extLst>
              <a:ext uri="{FF2B5EF4-FFF2-40B4-BE49-F238E27FC236}">
                <a16:creationId xmlns:a16="http://schemas.microsoft.com/office/drawing/2014/main" id="{146E2347-17A4-4D4C-914F-B36A9752746D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247342680"/>
              </p:ext>
            </p:extLst>
          </p:nvPr>
        </p:nvGraphicFramePr>
        <p:xfrm>
          <a:off x="1179846" y="4264954"/>
          <a:ext cx="9832309" cy="1463040"/>
        </p:xfrm>
        <a:graphic>
          <a:graphicData uri="http://schemas.openxmlformats.org/drawingml/2006/table">
            <a:tbl>
              <a:tblPr firstRow="1"/>
              <a:tblGrid>
                <a:gridCol w="3749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7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5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08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51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4229" marR="94229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2022E</a:t>
                      </a:r>
                    </a:p>
                  </a:txBody>
                  <a:tcPr marL="94229" marR="9422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4229" marR="9422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4229" marR="9422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Ind.</a:t>
                      </a:r>
                    </a:p>
                  </a:txBody>
                  <a:tcPr marL="94229" marR="94229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79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Inventory turnover</a:t>
                      </a:r>
                    </a:p>
                  </a:txBody>
                  <a:tcPr marL="94229" marR="9422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3.42x</a:t>
                      </a:r>
                    </a:p>
                  </a:txBody>
                  <a:tcPr marL="94229" marR="9422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4.29x</a:t>
                      </a:r>
                    </a:p>
                  </a:txBody>
                  <a:tcPr marL="94229" marR="9422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4.00x</a:t>
                      </a:r>
                    </a:p>
                  </a:txBody>
                  <a:tcPr marL="94229" marR="9422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5.50x</a:t>
                      </a:r>
                    </a:p>
                  </a:txBody>
                  <a:tcPr marL="94229" marR="9422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7709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Comments on Inventory Turnover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Inventory turnover is below industry average.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 err="1"/>
              <a:t>D’Leon</a:t>
            </a:r>
            <a:r>
              <a:rPr lang="en-US" noProof="0" dirty="0"/>
              <a:t> might have old inventory, or its control might be poor.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No improvement is currently forecasted.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9889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DSO: Average Number of Days After Making a Sale Before Receiving Cash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  <a:tabLst>
                <a:tab pos="801688" algn="l"/>
              </a:tabLst>
            </a:pPr>
            <a:r>
              <a:rPr lang="en-US" noProof="0" dirty="0"/>
              <a:t>DSO	= Receivables/Avg. sales per day</a:t>
            </a:r>
          </a:p>
          <a:p>
            <a:pPr marL="731520" indent="0">
              <a:spcBef>
                <a:spcPts val="600"/>
              </a:spcBef>
              <a:spcAft>
                <a:spcPts val="1200"/>
              </a:spcAft>
              <a:buNone/>
              <a:tabLst>
                <a:tab pos="801688" algn="l"/>
              </a:tabLst>
            </a:pPr>
            <a:r>
              <a:rPr lang="en-US" noProof="0" dirty="0"/>
              <a:t>= Receivables/(Annual sales/365)</a:t>
            </a:r>
          </a:p>
          <a:p>
            <a:pPr marL="731520" indent="0">
              <a:spcBef>
                <a:spcPts val="600"/>
              </a:spcBef>
              <a:spcAft>
                <a:spcPts val="1200"/>
              </a:spcAft>
              <a:buNone/>
              <a:tabLst>
                <a:tab pos="801688" algn="l"/>
              </a:tabLst>
            </a:pPr>
            <a:r>
              <a:rPr lang="en-US" noProof="0" dirty="0"/>
              <a:t>= $878/($6,901/365)</a:t>
            </a:r>
          </a:p>
          <a:p>
            <a:pPr marL="731520" indent="0">
              <a:spcBef>
                <a:spcPts val="600"/>
              </a:spcBef>
              <a:spcAft>
                <a:spcPts val="1200"/>
              </a:spcAft>
              <a:buNone/>
              <a:tabLst>
                <a:tab pos="801688" algn="l"/>
              </a:tabLst>
            </a:pPr>
            <a:r>
              <a:rPr lang="en-US" noProof="0" dirty="0"/>
              <a:t>= 46.44 days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1426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noProof="0" dirty="0"/>
              <a:t>Appraisal of DSO</a:t>
            </a:r>
          </a:p>
        </p:txBody>
      </p:sp>
      <p:graphicFrame>
        <p:nvGraphicFramePr>
          <p:cNvPr id="8" name="Table 2" descr="Table showing DSO values for 2019E, 2018, 2017 and industry average. " title="Appraisal of DSO">
            <a:extLst>
              <a:ext uri="{FF2B5EF4-FFF2-40B4-BE49-F238E27FC236}">
                <a16:creationId xmlns:a16="http://schemas.microsoft.com/office/drawing/2014/main" id="{2F2C9EBE-C1DB-4C36-80DE-52186460B4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623245"/>
              </p:ext>
            </p:extLst>
          </p:nvPr>
        </p:nvGraphicFramePr>
        <p:xfrm>
          <a:off x="913557" y="2127572"/>
          <a:ext cx="9492689" cy="1371600"/>
        </p:xfrm>
        <a:graphic>
          <a:graphicData uri="http://schemas.openxmlformats.org/drawingml/2006/table">
            <a:tbl>
              <a:tblPr firstRow="1"/>
              <a:tblGrid>
                <a:gridCol w="1646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7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7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7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2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6573" marR="9657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2022E</a:t>
                      </a:r>
                    </a:p>
                  </a:txBody>
                  <a:tcPr marL="96573" marR="9657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6573" marR="9657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6573" marR="9657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Ind.</a:t>
                      </a:r>
                    </a:p>
                  </a:txBody>
                  <a:tcPr marL="96573" marR="9657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DSO</a:t>
                      </a:r>
                    </a:p>
                  </a:txBody>
                  <a:tcPr marL="96573" marR="96573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46.44</a:t>
                      </a:r>
                    </a:p>
                  </a:txBody>
                  <a:tcPr marL="96573" marR="9657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37.66</a:t>
                      </a:r>
                    </a:p>
                  </a:txBody>
                  <a:tcPr marL="96573" marR="9657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37.35</a:t>
                      </a:r>
                    </a:p>
                  </a:txBody>
                  <a:tcPr marL="96573" marR="96573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32.00</a:t>
                      </a:r>
                    </a:p>
                  </a:txBody>
                  <a:tcPr marL="96573" marR="96573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C3E84B7-8D8E-4A27-A3D8-A03503BCAEC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2" y="4583513"/>
            <a:ext cx="10608500" cy="1217447"/>
          </a:xfrm>
          <a:prstGeom prst="rect">
            <a:avLst/>
          </a:prstGeom>
          <a:noFill/>
        </p:spPr>
        <p:txBody>
          <a:bodyPr anchor="t"/>
          <a:lstStyle/>
          <a:p>
            <a:pPr marL="365760" indent="-36576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noProof="0" dirty="0" err="1">
                <a:ea typeface="Verdana" panose="020B0604030504040204" pitchFamily="34" charset="0"/>
                <a:cs typeface="Verdana" panose="020B0604030504040204" pitchFamily="34" charset="0"/>
              </a:rPr>
              <a:t>D’Leon</a:t>
            </a:r>
            <a:r>
              <a:rPr lang="en-US" noProof="0" dirty="0">
                <a:ea typeface="Verdana" panose="020B0604030504040204" pitchFamily="34" charset="0"/>
                <a:cs typeface="Verdana" panose="020B0604030504040204" pitchFamily="34" charset="0"/>
              </a:rPr>
              <a:t> collects on sales too slowly, and is getting worse.</a:t>
            </a:r>
          </a:p>
          <a:p>
            <a:pPr marL="365760" indent="-365760"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noProof="0" dirty="0" err="1">
                <a:ea typeface="Verdana" panose="020B0604030504040204" pitchFamily="34" charset="0"/>
                <a:cs typeface="Verdana" panose="020B0604030504040204" pitchFamily="34" charset="0"/>
              </a:rPr>
              <a:t>D’Leon</a:t>
            </a:r>
            <a:r>
              <a:rPr lang="en-US" noProof="0" dirty="0">
                <a:ea typeface="Verdana" panose="020B0604030504040204" pitchFamily="34" charset="0"/>
                <a:cs typeface="Verdana" panose="020B0604030504040204" pitchFamily="34" charset="0"/>
              </a:rPr>
              <a:t> has a poor credit policy.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2034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Fixed Assets and Total Assets Turnover Ratios vs. the Industry Average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tabLst>
                <a:tab pos="2052638" algn="r"/>
                <a:tab pos="2171700" algn="l"/>
              </a:tabLst>
              <a:defRPr/>
            </a:pPr>
            <a:r>
              <a:rPr lang="en-US" noProof="0" dirty="0"/>
              <a:t>FA turnover</a:t>
            </a:r>
            <a:r>
              <a:rPr lang="en-US" baseline="0" noProof="0" dirty="0"/>
              <a:t> </a:t>
            </a:r>
            <a:r>
              <a:rPr lang="en-US" noProof="0" dirty="0"/>
              <a:t>= Sales/Net fixed assets</a:t>
            </a:r>
          </a:p>
          <a:p>
            <a:pPr marL="1920240" indent="0">
              <a:spcBef>
                <a:spcPts val="1200"/>
              </a:spcBef>
              <a:spcAft>
                <a:spcPts val="1200"/>
              </a:spcAft>
              <a:buNone/>
              <a:tabLst>
                <a:tab pos="2052638" algn="r"/>
                <a:tab pos="2171700" algn="l"/>
              </a:tabLst>
              <a:defRPr/>
            </a:pPr>
            <a:r>
              <a:rPr lang="en-US" noProof="0" dirty="0"/>
              <a:t>	= $6,901/$817 = 8.45x</a:t>
            </a:r>
          </a:p>
          <a:p>
            <a:pPr marL="365760" indent="-365760">
              <a:spcBef>
                <a:spcPts val="3600"/>
              </a:spcBef>
              <a:spcAft>
                <a:spcPts val="1200"/>
              </a:spcAft>
              <a:buClr>
                <a:srgbClr val="000000"/>
              </a:buClr>
              <a:tabLst>
                <a:tab pos="2052638" algn="r"/>
                <a:tab pos="2171700" algn="l"/>
              </a:tabLst>
              <a:defRPr/>
            </a:pPr>
            <a:r>
              <a:rPr lang="en-US" noProof="0" dirty="0"/>
              <a:t>TA turnover</a:t>
            </a:r>
            <a:r>
              <a:rPr lang="en-US" baseline="0" noProof="0" dirty="0"/>
              <a:t> </a:t>
            </a:r>
            <a:r>
              <a:rPr lang="en-US" noProof="0" dirty="0"/>
              <a:t>= Sales/Total assets</a:t>
            </a:r>
          </a:p>
          <a:p>
            <a:pPr marL="1920240" indent="0">
              <a:spcBef>
                <a:spcPts val="1200"/>
              </a:spcBef>
              <a:spcAft>
                <a:spcPts val="1200"/>
              </a:spcAft>
              <a:buNone/>
              <a:tabLst>
                <a:tab pos="2052638" algn="r"/>
                <a:tab pos="2171700" algn="l"/>
              </a:tabLst>
              <a:defRPr/>
            </a:pPr>
            <a:r>
              <a:rPr lang="en-US" noProof="0" dirty="0"/>
              <a:t>= $6,901/$3,497 = 1.97x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8773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noProof="0" dirty="0"/>
              <a:t>Evaluating the FA Turnover (S/Net FA) and TA Turnover (S/TA) Ratios</a:t>
            </a:r>
          </a:p>
        </p:txBody>
      </p:sp>
      <p:graphicFrame>
        <p:nvGraphicFramePr>
          <p:cNvPr id="7" name="Table 2" descr="Table illustrating FA TO and TA TO values for 2019E, 2018, 2017 and industry average. " title="Fixed Assets vs Total Assets Turnover Ratios">
            <a:extLst>
              <a:ext uri="{FF2B5EF4-FFF2-40B4-BE49-F238E27FC236}">
                <a16:creationId xmlns:a16="http://schemas.microsoft.com/office/drawing/2014/main" id="{A9EE0452-E8AF-4F8E-97D6-B6C05D5E0E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780252"/>
              </p:ext>
            </p:extLst>
          </p:nvPr>
        </p:nvGraphicFramePr>
        <p:xfrm>
          <a:off x="1129080" y="2169776"/>
          <a:ext cx="9933841" cy="1639888"/>
        </p:xfrm>
        <a:graphic>
          <a:graphicData uri="http://schemas.openxmlformats.org/drawingml/2006/table">
            <a:tbl>
              <a:tblPr firstRow="1"/>
              <a:tblGrid>
                <a:gridCol w="2379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2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2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60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25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sng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11" marR="9521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2022E</a:t>
                      </a:r>
                    </a:p>
                  </a:txBody>
                  <a:tcPr marL="95211" marR="9521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</a:p>
                  </a:txBody>
                  <a:tcPr marL="95211" marR="9521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</a:p>
                  </a:txBody>
                  <a:tcPr marL="95211" marR="9521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Ind.</a:t>
                      </a:r>
                    </a:p>
                  </a:txBody>
                  <a:tcPr marL="95211" marR="9521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 TO</a:t>
                      </a:r>
                    </a:p>
                  </a:txBody>
                  <a:tcPr marL="95211" marR="95211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8.45x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6.52x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9.95x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7.00x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 TO</a:t>
                      </a:r>
                    </a:p>
                  </a:txBody>
                  <a:tcPr marL="95211" marR="9521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1.97x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2.14x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2.34x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2.60x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C3E84B7-8D8E-4A27-A3D8-A03503BCAEC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2" y="4499105"/>
            <a:ext cx="10791380" cy="1521865"/>
          </a:xfrm>
          <a:prstGeom prst="rect">
            <a:avLst/>
          </a:prstGeom>
          <a:noFill/>
        </p:spPr>
        <p:txBody>
          <a:bodyPr anchor="t"/>
          <a:lstStyle/>
          <a:p>
            <a:pPr marL="365760" indent="-365760" algn="l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noProof="0" dirty="0"/>
              <a:t>FA turnover projected to exceed the industry  average.</a:t>
            </a:r>
          </a:p>
          <a:p>
            <a:pPr marL="365760" indent="-365760" algn="l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noProof="0" dirty="0"/>
              <a:t>TA turnover below the industry average. Caused by excessive currents assets (A/R and Inv).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3290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Calculate the Debt-to-Capital Ratio and Times-Interest-Earned Ratio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  <a:tabLst>
                <a:tab pos="2743200" algn="r"/>
                <a:tab pos="2800350" algn="l"/>
              </a:tabLst>
              <a:defRPr/>
            </a:pPr>
            <a:r>
              <a:rPr lang="en-US" noProof="0" dirty="0"/>
              <a:t>Debt-to-capital ratio = Total debt / Total invested capital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  <a:tabLst>
                <a:tab pos="2743200" algn="r"/>
                <a:tab pos="2800350" algn="l"/>
              </a:tabLst>
              <a:defRPr/>
            </a:pPr>
            <a:r>
              <a:rPr lang="en-US" noProof="0" dirty="0"/>
              <a:t>	= ($300 + $400) / ($300 + $400 + $1,952.4) = 26.39%</a:t>
            </a:r>
          </a:p>
          <a:p>
            <a:pPr marL="2011680" indent="0">
              <a:spcBef>
                <a:spcPts val="3600"/>
              </a:spcBef>
              <a:spcAft>
                <a:spcPts val="1200"/>
              </a:spcAft>
              <a:buNone/>
              <a:tabLst>
                <a:tab pos="2743200" algn="r"/>
                <a:tab pos="2800350" algn="l"/>
              </a:tabLst>
              <a:defRPr/>
            </a:pPr>
            <a:r>
              <a:rPr lang="en-US" noProof="0" dirty="0"/>
              <a:t>TIE	 = EBIT/Interest</a:t>
            </a:r>
          </a:p>
          <a:p>
            <a:pPr marL="2560320" indent="0">
              <a:spcBef>
                <a:spcPts val="1200"/>
              </a:spcBef>
              <a:spcAft>
                <a:spcPts val="1200"/>
              </a:spcAft>
              <a:buNone/>
              <a:tabLst>
                <a:tab pos="2743200" algn="r"/>
                <a:tab pos="2800350" algn="l"/>
              </a:tabLst>
              <a:defRPr/>
            </a:pPr>
            <a:r>
              <a:rPr lang="en-US" noProof="0" dirty="0"/>
              <a:t>= $357.6/$70 = 5.11x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294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4842C-F4B9-42F8-86E0-CA070688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D’Leon’s</a:t>
            </a:r>
            <a:r>
              <a:rPr lang="en-US" noProof="0" dirty="0"/>
              <a:t> Debt Management Ratios vs. the Industry Averages</a:t>
            </a:r>
          </a:p>
        </p:txBody>
      </p:sp>
      <p:graphicFrame>
        <p:nvGraphicFramePr>
          <p:cNvPr id="6" name="Table 2" descr="Table comparing debt/total invested capital and TIE values for 2019E, 2018, 2017, and industry average. " title="D’Leon’s Debt Management Ratios vs. the Industry Averages">
            <a:extLst>
              <a:ext uri="{FF2B5EF4-FFF2-40B4-BE49-F238E27FC236}">
                <a16:creationId xmlns:a16="http://schemas.microsoft.com/office/drawing/2014/main" id="{B7A4158B-3ECE-46C4-AB87-4E80796CA68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3513638"/>
              </p:ext>
            </p:extLst>
          </p:nvPr>
        </p:nvGraphicFramePr>
        <p:xfrm>
          <a:off x="718935" y="2016328"/>
          <a:ext cx="9955637" cy="1598613"/>
        </p:xfrm>
        <a:graphic>
          <a:graphicData uri="http://schemas.openxmlformats.org/drawingml/2006/table">
            <a:tbl>
              <a:tblPr firstRow="1"/>
              <a:tblGrid>
                <a:gridCol w="3940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6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9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3392" marR="8339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2022E</a:t>
                      </a:r>
                    </a:p>
                  </a:txBody>
                  <a:tcPr marL="83392" marR="8339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</a:p>
                  </a:txBody>
                  <a:tcPr marL="83392" marR="8339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</a:p>
                  </a:txBody>
                  <a:tcPr marL="83392" marR="8339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Ind.</a:t>
                      </a:r>
                    </a:p>
                  </a:txBody>
                  <a:tcPr marL="83392" marR="8339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Debt/Total Inv. Capital</a:t>
                      </a:r>
                    </a:p>
                  </a:txBody>
                  <a:tcPr marL="83392" marR="83392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26.39%</a:t>
                      </a:r>
                    </a:p>
                  </a:txBody>
                  <a:tcPr marL="83392" marR="83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73.41%</a:t>
                      </a:r>
                    </a:p>
                  </a:txBody>
                  <a:tcPr marL="83392" marR="83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44.09%</a:t>
                      </a:r>
                    </a:p>
                  </a:txBody>
                  <a:tcPr marL="83392" marR="83392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40.00%</a:t>
                      </a:r>
                    </a:p>
                  </a:txBody>
                  <a:tcPr marL="83392" marR="83392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TIE</a:t>
                      </a:r>
                    </a:p>
                  </a:txBody>
                  <a:tcPr marL="83392" marR="83392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5.11x</a:t>
                      </a:r>
                    </a:p>
                  </a:txBody>
                  <a:tcPr marL="83392" marR="8339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−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0.31x</a:t>
                      </a:r>
                    </a:p>
                  </a:txBody>
                  <a:tcPr marL="83392" marR="8339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4.34x</a:t>
                      </a:r>
                    </a:p>
                  </a:txBody>
                  <a:tcPr marL="83392" marR="8339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6.20x</a:t>
                      </a:r>
                    </a:p>
                  </a:txBody>
                  <a:tcPr marL="83392" marR="83392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97D09-3F66-4EF6-8D0E-9F8CCF032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43" y="3979572"/>
            <a:ext cx="11241915" cy="132021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Debt/Total invested capital is better than the industry average.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TIE ratio greatly improved but still below the  industry average.</a:t>
            </a:r>
          </a:p>
        </p:txBody>
      </p:sp>
    </p:spTree>
    <p:extLst>
      <p:ext uri="{BB962C8B-B14F-4D97-AF65-F5344CB8AC3E}">
        <p14:creationId xmlns:p14="http://schemas.microsoft.com/office/powerpoint/2010/main" val="3831854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16867-3F1B-4BE9-B973-A4DDAF5BA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Profitability Ratios: Operating Margin, Profit Margin, and Basic Earning Power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2E79C687-44A0-4D52-83F1-0A78ADD34E5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80130237"/>
              </p:ext>
            </p:extLst>
          </p:nvPr>
        </p:nvGraphicFramePr>
        <p:xfrm>
          <a:off x="1943100" y="2170872"/>
          <a:ext cx="8356922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4922">
                  <a:extLst>
                    <a:ext uri="{9D8B030D-6E8A-4147-A177-3AD203B41FA5}">
                      <a16:colId xmlns:a16="http://schemas.microsoft.com/office/drawing/2014/main" val="1279531322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45629857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Operating margin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= EBIT/Sales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74067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endParaRPr lang="en-IN" sz="2400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= $357.6/$6,901 = 5.18%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04459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9144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Profit margin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= Net income/Sales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658196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= $255.8/$6,901 = 3.71%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531185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Basic earning power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= EBIT/Total assets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309167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endParaRPr lang="en-IN" sz="2400" b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= $357.6/$3,497 = 10.23%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797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2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Overview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Ratio Analysis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DuPont Equation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Effects of Improving Ratios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Limitations of Ratio Analysis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Qualitative Factors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83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98296-5302-49C6-8BE1-94EA76681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Appraising Profitability with Operating Margin, Profit Margin, and Basic Earning Power (1 of 2)</a:t>
            </a:r>
          </a:p>
        </p:txBody>
      </p:sp>
      <p:graphicFrame>
        <p:nvGraphicFramePr>
          <p:cNvPr id="4" name="Table 2" descr="Table comparing operating margin, profit margin, and basic earning power values for 2019E, 2018, 2017, and industry average." title="Profitability with OM, PM, and BEP">
            <a:extLst>
              <a:ext uri="{FF2B5EF4-FFF2-40B4-BE49-F238E27FC236}">
                <a16:creationId xmlns:a16="http://schemas.microsoft.com/office/drawing/2014/main" id="{EF93B527-079F-476C-BCD9-D6ADDE8119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495435"/>
              </p:ext>
            </p:extLst>
          </p:nvPr>
        </p:nvGraphicFramePr>
        <p:xfrm>
          <a:off x="1361676" y="2562695"/>
          <a:ext cx="9468649" cy="2244099"/>
        </p:xfrm>
        <a:graphic>
          <a:graphicData uri="http://schemas.openxmlformats.org/drawingml/2006/table">
            <a:tbl>
              <a:tblPr firstRow="1"/>
              <a:tblGrid>
                <a:gridCol w="3537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8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17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94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8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83559" marR="83559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2022E</a:t>
                      </a:r>
                    </a:p>
                  </a:txBody>
                  <a:tcPr marL="83559" marR="8355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</a:p>
                  </a:txBody>
                  <a:tcPr marL="83559" marR="8355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</a:p>
                  </a:txBody>
                  <a:tcPr marL="83559" marR="83559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Ind.</a:t>
                      </a:r>
                    </a:p>
                  </a:txBody>
                  <a:tcPr marL="83559" marR="83559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5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Operating margin</a:t>
                      </a:r>
                    </a:p>
                  </a:txBody>
                  <a:tcPr marL="83559" marR="83559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5.18%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−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0.62%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5.55%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7.30%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343F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8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Profit margin</a:t>
                      </a:r>
                    </a:p>
                  </a:txBody>
                  <a:tcPr marL="83559" marR="8355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3.71%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−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2.61%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3.20%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4.30%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8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Basic earning power</a:t>
                      </a:r>
                    </a:p>
                  </a:txBody>
                  <a:tcPr marL="83559" marR="8355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10.23%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−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1.33%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12.96%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19.10%</a:t>
                      </a:r>
                    </a:p>
                  </a:txBody>
                  <a:tcPr marL="83559" marR="8355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500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C47F8-9DAC-41FB-95BC-8730D9A47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noProof="0" dirty="0"/>
              <a:t>Appraising Profitability with Operating Margin, Profit Margin, and Basic Earning Power (2 of 2)</a:t>
            </a:r>
          </a:p>
        </p:txBody>
      </p:sp>
      <p:graphicFrame>
        <p:nvGraphicFramePr>
          <p:cNvPr id="27" name="Table 2" descr="Arrow Bullet Point">
            <a:extLst>
              <a:ext uri="{FF2B5EF4-FFF2-40B4-BE49-F238E27FC236}">
                <a16:creationId xmlns:a16="http://schemas.microsoft.com/office/drawing/2014/main" id="{015F1D2B-21C5-4EFE-B805-4CEEC067593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99351" y="1944687"/>
          <a:ext cx="9393298" cy="4043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3298">
                  <a:extLst>
                    <a:ext uri="{9D8B030D-6E8A-4147-A177-3AD203B41FA5}">
                      <a16:colId xmlns:a16="http://schemas.microsoft.com/office/drawing/2014/main" val="2426701555"/>
                    </a:ext>
                  </a:extLst>
                </a:gridCol>
              </a:tblGrid>
              <a:tr h="10046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rgbClr val="000000"/>
                          </a:solidFill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Operating margin was very bad in 2021.  It is projected to improve in 2022, but it is still projected to remain below the industry average.</a:t>
                      </a:r>
                    </a:p>
                  </a:txBody>
                  <a:tcPr marL="13716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534145"/>
                  </a:ext>
                </a:extLst>
              </a:tr>
              <a:tr h="1013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rgbClr val="000000"/>
                          </a:solidFill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Profit margin was very bad in 2021. It is projected to improve in 2022, but it is still projected to remain below the industry average.</a:t>
                      </a:r>
                    </a:p>
                  </a:txBody>
                  <a:tcPr marL="13716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923866"/>
                  </a:ext>
                </a:extLst>
              </a:tr>
              <a:tr h="1013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rgbClr val="000000"/>
                          </a:solidFill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BEP removes the effects of taxes and financial leverage and is useful for comparison.</a:t>
                      </a:r>
                    </a:p>
                  </a:txBody>
                  <a:tcPr marL="13716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194995"/>
                  </a:ext>
                </a:extLst>
              </a:tr>
              <a:tr h="1013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>
                          <a:solidFill>
                            <a:srgbClr val="000000"/>
                          </a:solidFill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BEP projected to improve, yet still below the industry average. There is definitely room for improvement.</a:t>
                      </a:r>
                    </a:p>
                  </a:txBody>
                  <a:tcPr marL="13716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78218"/>
                  </a:ext>
                </a:extLst>
              </a:tr>
            </a:tbl>
          </a:graphicData>
        </a:graphic>
      </p:graphicFrame>
      <p:pic>
        <p:nvPicPr>
          <p:cNvPr id="20" name="Picture 3">
            <a:extLst>
              <a:ext uri="{FF2B5EF4-FFF2-40B4-BE49-F238E27FC236}">
                <a16:creationId xmlns:a16="http://schemas.microsoft.com/office/drawing/2014/main" id="{7264DCA0-73AE-4B6A-9D1C-B1E10B9CD9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1639831" y="2062275"/>
            <a:ext cx="658425" cy="640135"/>
          </a:xfrm>
        </p:spPr>
      </p:pic>
      <p:pic>
        <p:nvPicPr>
          <p:cNvPr id="22" name="Picture 4">
            <a:extLst>
              <a:ext uri="{FF2B5EF4-FFF2-40B4-BE49-F238E27FC236}">
                <a16:creationId xmlns:a16="http://schemas.microsoft.com/office/drawing/2014/main" id="{DCA7F64E-233A-40B0-96BA-93FDA5566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1639831" y="3005287"/>
            <a:ext cx="658425" cy="640135"/>
          </a:xfrm>
        </p:spPr>
      </p:pic>
      <p:pic>
        <p:nvPicPr>
          <p:cNvPr id="24" name="Picture 5">
            <a:extLst>
              <a:ext uri="{FF2B5EF4-FFF2-40B4-BE49-F238E27FC236}">
                <a16:creationId xmlns:a16="http://schemas.microsoft.com/office/drawing/2014/main" id="{9C01D297-163F-4741-8131-3FDF09F636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5"/>
          </p:nvPr>
        </p:nvPicPr>
        <p:blipFill>
          <a:blip r:embed="rId2"/>
          <a:stretch>
            <a:fillRect/>
          </a:stretch>
        </p:blipFill>
        <p:spPr>
          <a:xfrm>
            <a:off x="1639831" y="3981325"/>
            <a:ext cx="658425" cy="640135"/>
          </a:xfrm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FD75A3E3-2269-43CE-A208-072E6A01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1639831" y="4970790"/>
            <a:ext cx="658425" cy="640135"/>
          </a:xfrm>
        </p:spPr>
      </p:pic>
    </p:spTree>
    <p:extLst>
      <p:ext uri="{BB962C8B-B14F-4D97-AF65-F5344CB8AC3E}">
        <p14:creationId xmlns:p14="http://schemas.microsoft.com/office/powerpoint/2010/main" val="357603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7A56-1D48-408F-94FE-EF0EE21D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Profitability Ratios: Return on Assets and</a:t>
            </a:r>
            <a:br>
              <a:rPr lang="en-US" noProof="0" dirty="0"/>
            </a:br>
            <a:r>
              <a:rPr lang="en-US" noProof="0" dirty="0"/>
              <a:t> Return on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3D3E5-BFA2-4309-A176-4EC2F95436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843" y="1887674"/>
            <a:ext cx="11241915" cy="3725335"/>
          </a:xfrm>
        </p:spPr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90563" algn="r"/>
                <a:tab pos="801688" algn="l"/>
              </a:tabLst>
            </a:pPr>
            <a:r>
              <a:rPr lang="en-US" sz="2400" b="0" noProof="0" dirty="0"/>
              <a:t>ROA = Net income/Total assets</a:t>
            </a:r>
          </a:p>
          <a:p>
            <a:pPr marL="1097280">
              <a:spcBef>
                <a:spcPts val="600"/>
              </a:spcBef>
              <a:spcAft>
                <a:spcPts val="1200"/>
              </a:spcAft>
              <a:tabLst>
                <a:tab pos="690563" algn="r"/>
                <a:tab pos="801688" algn="l"/>
              </a:tabLst>
            </a:pPr>
            <a:r>
              <a:rPr lang="en-US" sz="2400" b="0" noProof="0" dirty="0"/>
              <a:t>= $255.8/$3,497 = 7.31%</a:t>
            </a:r>
          </a:p>
          <a:p>
            <a:pPr marL="365760" indent="-365760">
              <a:spcBef>
                <a:spcPts val="3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90563" algn="r"/>
                <a:tab pos="801688" algn="l"/>
              </a:tabLst>
            </a:pPr>
            <a:r>
              <a:rPr lang="en-US" sz="2400" b="0" noProof="0" dirty="0"/>
              <a:t>	ROE = Net income/Total common equity</a:t>
            </a:r>
          </a:p>
          <a:p>
            <a:pPr marL="1097280">
              <a:spcBef>
                <a:spcPts val="600"/>
              </a:spcBef>
              <a:spcAft>
                <a:spcPts val="1200"/>
              </a:spcAft>
              <a:tabLst>
                <a:tab pos="690563" algn="r"/>
                <a:tab pos="801688" algn="l"/>
              </a:tabLst>
            </a:pPr>
            <a:r>
              <a:rPr lang="en-US" sz="2400" b="0" noProof="0" dirty="0"/>
              <a:t>= $255.8/$1,952 = </a:t>
            </a:r>
            <a:r>
              <a:rPr lang="en-US" sz="2400" b="0" noProof="0" dirty="0">
                <a:sym typeface="Symbol" panose="05050102010706020507" pitchFamily="18" charset="2"/>
              </a:rPr>
              <a:t>13.10%</a:t>
            </a:r>
            <a:endParaRPr lang="en-US" sz="2400" b="0" noProof="0" dirty="0"/>
          </a:p>
        </p:txBody>
      </p:sp>
    </p:spTree>
    <p:extLst>
      <p:ext uri="{BB962C8B-B14F-4D97-AF65-F5344CB8AC3E}">
        <p14:creationId xmlns:p14="http://schemas.microsoft.com/office/powerpoint/2010/main" val="2414258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4842C-F4B9-42F8-86E0-CA070688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Appraising Profitability with ROA and ROE</a:t>
            </a:r>
          </a:p>
        </p:txBody>
      </p:sp>
      <p:graphicFrame>
        <p:nvGraphicFramePr>
          <p:cNvPr id="7" name="Table 2" descr="Table comparing ROA, ROE, and ROIC values for 2019E, 2018, 2017, and industry average." title="Profitability with ROA, ROE, and ROIC">
            <a:extLst>
              <a:ext uri="{FF2B5EF4-FFF2-40B4-BE49-F238E27FC236}">
                <a16:creationId xmlns:a16="http://schemas.microsoft.com/office/drawing/2014/main" id="{4C1E757B-BBF3-450B-8E3D-F8E7B3BE582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10369816"/>
              </p:ext>
            </p:extLst>
          </p:nvPr>
        </p:nvGraphicFramePr>
        <p:xfrm>
          <a:off x="476250" y="1887538"/>
          <a:ext cx="9247298" cy="1654152"/>
        </p:xfrm>
        <a:graphic>
          <a:graphicData uri="http://schemas.openxmlformats.org/drawingml/2006/table">
            <a:tbl>
              <a:tblPr firstRow="1"/>
              <a:tblGrid>
                <a:gridCol w="2215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01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8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13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11" marR="9521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2022E</a:t>
                      </a:r>
                    </a:p>
                  </a:txBody>
                  <a:tcPr marL="95211" marR="9521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5211" marR="9521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11" marR="9521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Ind.</a:t>
                      </a:r>
                    </a:p>
                  </a:txBody>
                  <a:tcPr marL="95211" marR="9521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ROA</a:t>
                      </a:r>
                    </a:p>
                  </a:txBody>
                  <a:tcPr marL="95211" marR="95211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7.31%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−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5.59%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7.49%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11.2%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3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ROE</a:t>
                      </a:r>
                    </a:p>
                  </a:txBody>
                  <a:tcPr marL="95211" marR="9521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13.10%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−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32.52%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16.56%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18.2%</a:t>
                      </a:r>
                    </a:p>
                  </a:txBody>
                  <a:tcPr marL="95211" marR="95211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97D09-3F66-4EF6-8D0E-9F8CCF032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43" y="4005330"/>
            <a:ext cx="11241915" cy="1918952"/>
          </a:xfrm>
        </p:spPr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US" noProof="0" dirty="0"/>
              <a:t>Both ratios rebounded from the previous year but are still below the industry average. More improvement is needed.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ct val="100000"/>
              <a:defRPr/>
            </a:pPr>
            <a:r>
              <a:rPr lang="en-US" noProof="0" dirty="0"/>
              <a:t>Wide variations in ROE illustrate the effect that leverage can have on profitability.</a:t>
            </a:r>
          </a:p>
        </p:txBody>
      </p:sp>
    </p:spTree>
    <p:extLst>
      <p:ext uri="{BB962C8B-B14F-4D97-AF65-F5344CB8AC3E}">
        <p14:creationId xmlns:p14="http://schemas.microsoft.com/office/powerpoint/2010/main" val="3347925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C1909-2CD5-4489-BC4C-688690E61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Effects of Debt on ROA and ROE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D9BEF-2909-4C34-A535-5ACBF5FBA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4" y="1944375"/>
            <a:ext cx="11238312" cy="2183684"/>
          </a:xfrm>
          <a:prstGeom prst="roundRect">
            <a:avLst/>
          </a:prstGeom>
          <a:solidFill>
            <a:srgbClr val="343F52"/>
          </a:solidFill>
        </p:spPr>
        <p:txBody>
          <a:bodyPr/>
          <a:lstStyle/>
          <a:p>
            <a:pPr algn="l"/>
            <a:r>
              <a:rPr lang="en-US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Holding assets constant, if debt increases:</a:t>
            </a:r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1F9C4C4A-9C12-462B-9C5A-6CBE5535C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1"/>
          </p:nvPr>
        </p:nvPicPr>
        <p:blipFill>
          <a:blip r:embed="rId2"/>
          <a:stretch>
            <a:fillRect/>
          </a:stretch>
        </p:blipFill>
        <p:spPr>
          <a:xfrm>
            <a:off x="876093" y="2631983"/>
            <a:ext cx="719390" cy="554784"/>
          </a:xfrm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A5C5ED41-3C04-4299-8FAB-F62FB65ACC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3"/>
          </p:nvPr>
        </p:nvPicPr>
        <p:blipFill>
          <a:blip r:embed="rId2"/>
          <a:stretch>
            <a:fillRect/>
          </a:stretch>
        </p:blipFill>
        <p:spPr>
          <a:xfrm>
            <a:off x="876093" y="3478430"/>
            <a:ext cx="719390" cy="554784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3A4C23-C41F-4F04-99F1-C91B33E0339F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996225" y="2606225"/>
            <a:ext cx="9319685" cy="1463040"/>
          </a:xfrm>
        </p:spPr>
        <p:txBody>
          <a:bodyPr/>
          <a:lstStyle/>
          <a:p>
            <a:pPr lvl="0" algn="l">
              <a:spcBef>
                <a:spcPts val="6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Equity declines.</a:t>
            </a:r>
          </a:p>
          <a:p>
            <a:pPr lvl="0" algn="l">
              <a:buClr>
                <a:schemeClr val="bg1"/>
              </a:buClr>
            </a:pPr>
            <a:r>
              <a:rPr lang="en-US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Interest expense increases – which leads to a reduction in net income.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ED0B7B2-27CA-4497-817E-D8C4C11A038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4395142"/>
            <a:ext cx="11238312" cy="828871"/>
          </a:xfrm>
          <a:prstGeom prst="roundRect">
            <a:avLst/>
          </a:prstGeom>
          <a:solidFill>
            <a:srgbClr val="343F52"/>
          </a:solidFill>
        </p:spPr>
        <p:txBody>
          <a:bodyPr anchor="ctr"/>
          <a:lstStyle/>
          <a:p>
            <a:pPr algn="l"/>
            <a:r>
              <a:rPr lang="en-US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ROA declines (due to the reduction in net income).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8B6819-D458-4B93-9EA7-28C2193B2C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76845" y="5491096"/>
            <a:ext cx="11241914" cy="828870"/>
          </a:xfrm>
          <a:prstGeom prst="roundRect">
            <a:avLst/>
          </a:prstGeom>
          <a:solidFill>
            <a:srgbClr val="343F52"/>
          </a:solidFill>
        </p:spPr>
        <p:txBody>
          <a:bodyPr anchor="ctr"/>
          <a:lstStyle/>
          <a:p>
            <a:pPr algn="l"/>
            <a:r>
              <a:rPr lang="en-US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ROE may increase or decrease (since both net income and equity decline).</a:t>
            </a:r>
          </a:p>
        </p:txBody>
      </p:sp>
    </p:spTree>
    <p:extLst>
      <p:ext uri="{BB962C8B-B14F-4D97-AF65-F5344CB8AC3E}">
        <p14:creationId xmlns:p14="http://schemas.microsoft.com/office/powerpoint/2010/main" val="1299902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DB03D-2C82-4B5B-BA08-95BFE166D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Problems with ROE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618B4-7723-469F-BD3C-BCAF07523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3" y="1944375"/>
            <a:ext cx="5408801" cy="4208164"/>
          </a:xfrm>
          <a:solidFill>
            <a:srgbClr val="343F52"/>
          </a:solidFill>
        </p:spPr>
        <p:txBody>
          <a:bodyPr/>
          <a:lstStyle/>
          <a:p>
            <a:r>
              <a:rPr lang="en-US" sz="2200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ROE and shareholder wealth are correlated, but problems can arise when ROE is the sole measure of performance.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D2D037-D9AB-4345-9103-6509712FBC4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492614" y="3438327"/>
            <a:ext cx="3377259" cy="1217447"/>
          </a:xfrm>
          <a:solidFill>
            <a:schemeClr val="bg2">
              <a:lumMod val="50000"/>
            </a:schemeClr>
          </a:solidFill>
          <a:ln w="28575">
            <a:solidFill>
              <a:srgbClr val="000000"/>
            </a:solidFill>
          </a:ln>
        </p:spPr>
        <p:txBody>
          <a:bodyPr anchor="ctr"/>
          <a:lstStyle/>
          <a:p>
            <a:r>
              <a:rPr lang="en-US" sz="2200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ROE does not consider risk.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46E316-1190-49F7-9A05-1BDCDB90A8D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492614" y="4844925"/>
            <a:ext cx="3377259" cy="1217447"/>
          </a:xfrm>
          <a:solidFill>
            <a:schemeClr val="bg2">
              <a:lumMod val="50000"/>
            </a:schemeClr>
          </a:solidFill>
          <a:ln w="28575">
            <a:solidFill>
              <a:srgbClr val="000000"/>
            </a:solidFill>
          </a:ln>
        </p:spPr>
        <p:txBody>
          <a:bodyPr anchor="ctr"/>
          <a:lstStyle/>
          <a:p>
            <a:r>
              <a:rPr lang="en-US" sz="2200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ROE does not consider the amount of capital invested.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4DA9D0DD-E928-473B-BEC3-1ABB1A5CEB0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787163" y="1953281"/>
            <a:ext cx="4696171" cy="4199258"/>
          </a:xfrm>
          <a:solidFill>
            <a:srgbClr val="343F52"/>
          </a:solidFill>
        </p:spPr>
        <p:txBody>
          <a:bodyPr lIns="1097280" tIns="1005840" anchor="t"/>
          <a:lstStyle/>
          <a:p>
            <a:pPr algn="l"/>
            <a:r>
              <a:rPr lang="en-US" sz="2200" noProof="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Given these problems, reliance on ROE may encourage managers to make investments that do not benefit shareholders.  As a result, analysts have looked to develop other performance measures, such as EVA.</a:t>
            </a:r>
            <a:endParaRPr lang="en-US" sz="2200" noProof="0" dirty="0"/>
          </a:p>
        </p:txBody>
      </p:sp>
      <p:pic>
        <p:nvPicPr>
          <p:cNvPr id="20" name="Picture 6" descr="Bent Arrow&#10;&#10;Arrow showing how the following conclusion is dependent upon the preceding criteria.">
            <a:extLst>
              <a:ext uri="{FF2B5EF4-FFF2-40B4-BE49-F238E27FC236}">
                <a16:creationId xmlns:a16="http://schemas.microsoft.com/office/drawing/2014/main" id="{EF236AF9-DF36-4C67-BFA8-E829479C9A26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>
          <a:blip r:embed="rId2"/>
          <a:stretch>
            <a:fillRect/>
          </a:stretch>
        </p:blipFill>
        <p:spPr>
          <a:xfrm>
            <a:off x="7198673" y="2082236"/>
            <a:ext cx="2306927" cy="938865"/>
          </a:xfrm>
        </p:spPr>
      </p:pic>
    </p:spTree>
    <p:extLst>
      <p:ext uri="{BB962C8B-B14F-4D97-AF65-F5344CB8AC3E}">
        <p14:creationId xmlns:p14="http://schemas.microsoft.com/office/powerpoint/2010/main" val="1435661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41790-33F6-423D-BF47-BF9D0A08D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Calculate the Price/Earnings and Market/Book Ratios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63C14-1511-40D7-9FF8-BD1513CCE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843" y="1887674"/>
            <a:ext cx="11241915" cy="2053261"/>
          </a:xfrm>
        </p:spPr>
        <p:txBody>
          <a:bodyPr/>
          <a:lstStyle/>
          <a:p>
            <a:pPr marL="365760" indent="-36576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90563" algn="r"/>
                <a:tab pos="801688" algn="l"/>
              </a:tabLst>
            </a:pPr>
            <a:r>
              <a:rPr lang="en-US" sz="2400" b="0" noProof="0" dirty="0"/>
              <a:t>P/E</a:t>
            </a:r>
            <a:r>
              <a:rPr lang="en-US" sz="2400" b="0" baseline="0" noProof="0" dirty="0"/>
              <a:t> </a:t>
            </a:r>
            <a:r>
              <a:rPr lang="en-US" sz="2400" b="0" noProof="0" dirty="0"/>
              <a:t>= Price/Earnings per share</a:t>
            </a:r>
          </a:p>
          <a:p>
            <a:pPr marL="914400">
              <a:spcBef>
                <a:spcPct val="0"/>
              </a:spcBef>
              <a:spcAft>
                <a:spcPts val="600"/>
              </a:spcAft>
              <a:tabLst>
                <a:tab pos="690563" algn="r"/>
                <a:tab pos="801688" algn="l"/>
              </a:tabLst>
            </a:pPr>
            <a:r>
              <a:rPr lang="en-US" sz="2400" b="0" noProof="0" dirty="0"/>
              <a:t>= $12.17/$1.0231 = 11.90x</a:t>
            </a:r>
          </a:p>
          <a:p>
            <a:pPr marL="365760" indent="-365760">
              <a:spcBef>
                <a:spcPts val="18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690563" algn="r"/>
                <a:tab pos="801688" algn="l"/>
              </a:tabLst>
            </a:pPr>
            <a:r>
              <a:rPr lang="en-US" sz="2400" b="0" noProof="0" dirty="0"/>
              <a:t>	M/B</a:t>
            </a:r>
            <a:r>
              <a:rPr lang="en-US" sz="2400" b="0" baseline="0" noProof="0" dirty="0"/>
              <a:t> </a:t>
            </a:r>
            <a:r>
              <a:rPr lang="en-US" sz="2400" b="0" noProof="0" dirty="0"/>
              <a:t>= Market price/Book value per share</a:t>
            </a:r>
          </a:p>
          <a:p>
            <a:pPr marL="914400">
              <a:spcBef>
                <a:spcPct val="0"/>
              </a:spcBef>
              <a:tabLst>
                <a:tab pos="690563" algn="r"/>
                <a:tab pos="801688" algn="l"/>
              </a:tabLst>
            </a:pPr>
            <a:r>
              <a:rPr lang="en-US" sz="2400" b="0" noProof="0" dirty="0"/>
              <a:t>= $12.17/($1,952/250) = 1.56x</a:t>
            </a:r>
          </a:p>
        </p:txBody>
      </p:sp>
      <p:graphicFrame>
        <p:nvGraphicFramePr>
          <p:cNvPr id="6" name="Table 3" descr="Table illustrating P/E and M/B values for 2019E, 2018, 2017 and industry average" title="P/E and M/B Table">
            <a:extLst>
              <a:ext uri="{FF2B5EF4-FFF2-40B4-BE49-F238E27FC236}">
                <a16:creationId xmlns:a16="http://schemas.microsoft.com/office/drawing/2014/main" id="{EE48F90B-A7E3-4CF2-AC9F-FAE72BA39DD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5922280"/>
              </p:ext>
            </p:extLst>
          </p:nvPr>
        </p:nvGraphicFramePr>
        <p:xfrm>
          <a:off x="476250" y="4263083"/>
          <a:ext cx="9453360" cy="1577976"/>
        </p:xfrm>
        <a:graphic>
          <a:graphicData uri="http://schemas.openxmlformats.org/drawingml/2006/table">
            <a:tbl>
              <a:tblPr firstRow="1"/>
              <a:tblGrid>
                <a:gridCol w="2305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4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4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435" marR="9543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2022E</a:t>
                      </a:r>
                    </a:p>
                  </a:txBody>
                  <a:tcPr marL="95435" marR="9543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5435" marR="9543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435" marR="9543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Ind.</a:t>
                      </a:r>
                    </a:p>
                  </a:txBody>
                  <a:tcPr marL="95435" marR="9543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P/E</a:t>
                      </a:r>
                    </a:p>
                  </a:txBody>
                  <a:tcPr marL="95435" marR="95435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11.90x</a:t>
                      </a:r>
                    </a:p>
                  </a:txBody>
                  <a:tcPr marL="95435" marR="9543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−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1.40x</a:t>
                      </a:r>
                    </a:p>
                  </a:txBody>
                  <a:tcPr marL="95435" marR="9543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7.73x</a:t>
                      </a:r>
                    </a:p>
                  </a:txBody>
                  <a:tcPr marL="95435" marR="95435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14.20x</a:t>
                      </a:r>
                    </a:p>
                  </a:txBody>
                  <a:tcPr marL="95435" marR="95435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M/B</a:t>
                      </a:r>
                    </a:p>
                  </a:txBody>
                  <a:tcPr marL="95435" marR="95435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1.56x</a:t>
                      </a:r>
                    </a:p>
                  </a:txBody>
                  <a:tcPr marL="95435" marR="95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0.46x</a:t>
                      </a:r>
                    </a:p>
                  </a:txBody>
                  <a:tcPr marL="95435" marR="95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1.28x</a:t>
                      </a:r>
                    </a:p>
                  </a:txBody>
                  <a:tcPr marL="95435" marR="9543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2.40x</a:t>
                      </a:r>
                    </a:p>
                  </a:txBody>
                  <a:tcPr marL="95435" marR="9543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201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0F028-32A9-4E2E-8B58-EC40AF8A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Analyzing the Market Value Ratios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3B050-9851-4729-8C0E-B70C40C5A5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53110" y="1857693"/>
            <a:ext cx="7689382" cy="953038"/>
          </a:xfrm>
          <a:solidFill>
            <a:srgbClr val="343F52"/>
          </a:solidFill>
        </p:spPr>
        <p:txBody>
          <a:bodyPr anchor="ctr"/>
          <a:lstStyle/>
          <a:p>
            <a:r>
              <a:rPr lang="en-US" sz="2400" b="0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P/E: How much investors are willing to pay for $1 of earnings.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44FAD6-6E21-4134-B802-C1CCFDCF1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52487" y="2837952"/>
            <a:ext cx="7686686" cy="953038"/>
          </a:xfrm>
          <a:solidFill>
            <a:srgbClr val="343F52"/>
          </a:solidFill>
        </p:spPr>
        <p:txBody>
          <a:bodyPr anchor="ctr"/>
          <a:lstStyle/>
          <a:p>
            <a:pPr marL="0" indent="0">
              <a:buNone/>
            </a:pPr>
            <a:r>
              <a:rPr lang="en-US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M/B: How much investors are willing to pay for $1 of book value equity.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1DCB37B-6092-4EAB-A298-E4BC4F7ABAB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253111" y="3818211"/>
            <a:ext cx="7689380" cy="953038"/>
          </a:xfrm>
          <a:solidFill>
            <a:srgbClr val="343F52"/>
          </a:solidFill>
        </p:spPr>
        <p:txBody>
          <a:bodyPr anchor="ctr"/>
          <a:lstStyle/>
          <a:p>
            <a:pPr algn="l"/>
            <a:r>
              <a:rPr lang="en-US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For each ratio, the higher the number, the better.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3771AC-493E-4C16-8B9C-2A9E4A06205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2253110" y="4798471"/>
            <a:ext cx="7689380" cy="953038"/>
          </a:xfrm>
          <a:solidFill>
            <a:srgbClr val="343F52"/>
          </a:solidFill>
        </p:spPr>
        <p:txBody>
          <a:bodyPr/>
          <a:lstStyle/>
          <a:p>
            <a:pPr algn="l"/>
            <a:r>
              <a:rPr lang="en-US" noProof="0" dirty="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P/E and M/B are high if expected growth is high and risk is low.</a:t>
            </a:r>
          </a:p>
        </p:txBody>
      </p:sp>
    </p:spTree>
    <p:extLst>
      <p:ext uri="{BB962C8B-B14F-4D97-AF65-F5344CB8AC3E}">
        <p14:creationId xmlns:p14="http://schemas.microsoft.com/office/powerpoint/2010/main" val="3775605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16F0-92DA-4AD4-8E35-E4B4933B6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EV/EBITDA Calculations for Chapter 4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6D3DE-33A3-44A4-A358-ED9304864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buClr>
                <a:srgbClr val="000000"/>
              </a:buClr>
            </a:pPr>
            <a:r>
              <a:rPr lang="en-US" noProof="0" dirty="0"/>
              <a:t>Enterprise Value = MV</a:t>
            </a:r>
            <a:r>
              <a:rPr lang="en-US" baseline="-25000" noProof="0" dirty="0"/>
              <a:t>E</a:t>
            </a:r>
            <a:r>
              <a:rPr lang="en-US" noProof="0" dirty="0"/>
              <a:t> + MV</a:t>
            </a:r>
            <a:r>
              <a:rPr lang="en-US" baseline="-25000" noProof="0" dirty="0"/>
              <a:t>D</a:t>
            </a:r>
            <a:r>
              <a:rPr lang="en-US" noProof="0" dirty="0"/>
              <a:t> +</a:t>
            </a:r>
            <a:r>
              <a:rPr lang="en-US" noProof="0" dirty="0" err="1"/>
              <a:t>MV</a:t>
            </a:r>
            <a:r>
              <a:rPr lang="en-US" baseline="-25000" noProof="0" dirty="0" err="1"/>
              <a:t>Claims</a:t>
            </a:r>
            <a:r>
              <a:rPr lang="en-US" noProof="0" dirty="0"/>
              <a:t> </a:t>
            </a:r>
            <a:r>
              <a:rPr lang="en-US" noProof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− </a:t>
            </a:r>
            <a:r>
              <a:rPr lang="en-US" noProof="0" dirty="0"/>
              <a:t>(Cash and Equivalents)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For </a:t>
            </a:r>
            <a:r>
              <a:rPr lang="en-US" noProof="0" dirty="0" err="1"/>
              <a:t>D’Leon</a:t>
            </a:r>
            <a:r>
              <a:rPr lang="en-US" noProof="0" dirty="0"/>
              <a:t>, EV/EBITDA calculations are as follows (assume bonds are at par value):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2022E: [($12.17 </a:t>
            </a:r>
            <a:r>
              <a:rPr lang="en-US" noProof="0" dirty="0"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en-US" noProof="0" dirty="0"/>
              <a:t> 250,000) + ($300,000 + $400,000) </a:t>
            </a:r>
            <a:r>
              <a:rPr lang="en-US" noProof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−</a:t>
            </a:r>
            <a:r>
              <a:rPr lang="en-US" noProof="0" dirty="0"/>
              <a:t> $85,632]/$474,608 = 7.7050, or approximately 7.7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2021:   [($2.25 </a:t>
            </a:r>
            <a:r>
              <a:rPr lang="en-US" noProof="0" dirty="0">
                <a:latin typeface="Arial" panose="020B0604020202020204" pitchFamily="34" charset="0"/>
                <a:cs typeface="Arial" panose="020B0604020202020204" pitchFamily="34" charset="0"/>
              </a:rPr>
              <a:t>× </a:t>
            </a:r>
            <a:r>
              <a:rPr lang="en-US" noProof="0" dirty="0"/>
              <a:t>100,000) + ($636,808 + $723,432) </a:t>
            </a:r>
            <a:r>
              <a:rPr lang="en-US" noProof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−</a:t>
            </a:r>
            <a:r>
              <a:rPr lang="en-US" noProof="0" dirty="0"/>
              <a:t> $7,282]/$78,808 = 20.02, or approximately 20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2020:   [($8.50 </a:t>
            </a:r>
            <a:r>
              <a:rPr lang="en-US" noProof="0" dirty="0"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en-US" noProof="0" dirty="0"/>
              <a:t> 100,000) + ($200,000 + $323,432) </a:t>
            </a:r>
            <a:r>
              <a:rPr lang="en-US" noProof="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−</a:t>
            </a:r>
            <a:r>
              <a:rPr lang="en-US" noProof="0" dirty="0"/>
              <a:t> $57,600]/$209,328 = 6.2860, or approximately 6.3</a:t>
            </a:r>
          </a:p>
        </p:txBody>
      </p:sp>
    </p:spTree>
    <p:extLst>
      <p:ext uri="{BB962C8B-B14F-4D97-AF65-F5344CB8AC3E}">
        <p14:creationId xmlns:p14="http://schemas.microsoft.com/office/powerpoint/2010/main" val="3410153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8943F-6198-4FB9-A43E-1A3FD51C9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DuPont Equation</a:t>
            </a: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74B902E7-E106-4FA5-B82E-E470358855B4}"/>
              </a:ext>
            </a:extLst>
          </p:cNvPr>
          <p:cNvGraphicFramePr>
            <a:graphicFrameLocks noGrp="1"/>
          </p:cNvGraphicFramePr>
          <p:nvPr>
            <p:ph sz="half" idx="13"/>
          </p:nvPr>
        </p:nvGraphicFramePr>
        <p:xfrm>
          <a:off x="1409980" y="1825625"/>
          <a:ext cx="93720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2040">
                  <a:extLst>
                    <a:ext uri="{9D8B030D-6E8A-4147-A177-3AD203B41FA5}">
                      <a16:colId xmlns:a16="http://schemas.microsoft.com/office/drawing/2014/main" val="3833310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 DuPont</a:t>
                      </a:r>
                      <a:r>
                        <a:rPr lang="en-US" b="0" baseline="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Equation</a:t>
                      </a:r>
                      <a:endParaRPr lang="en-US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F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887052"/>
                  </a:ext>
                </a:extLst>
              </a:tr>
            </a:tbl>
          </a:graphicData>
        </a:graphic>
      </p:graphicFrame>
      <p:graphicFrame>
        <p:nvGraphicFramePr>
          <p:cNvPr id="8" name="Table 3" descr="Two rows with two different equations referring to ROE." title="The DuPont Equation">
            <a:extLst>
              <a:ext uri="{FF2B5EF4-FFF2-40B4-BE49-F238E27FC236}">
                <a16:creationId xmlns:a16="http://schemas.microsoft.com/office/drawing/2014/main" id="{E6E59CBE-D6D1-4BB2-8FDE-8C7D628B6C3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65618872"/>
              </p:ext>
            </p:extLst>
          </p:nvPr>
        </p:nvGraphicFramePr>
        <p:xfrm>
          <a:off x="1409981" y="2199115"/>
          <a:ext cx="9372039" cy="19092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66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4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1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1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3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742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4625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ROE 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F52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Profit Margin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F52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×</a:t>
                      </a:r>
                      <a:endParaRPr lang="en-US" b="0" dirty="0"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F52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</a:t>
                      </a:r>
                      <a:r>
                        <a:rPr lang="en-US" b="0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assets turnover</a:t>
                      </a:r>
                      <a:endParaRPr lang="en-US" b="0" dirty="0"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F52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×</a:t>
                      </a:r>
                      <a:endParaRPr lang="en-US" sz="18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F52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Equity multiplier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3F52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46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ROE =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(NI/Sales)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×</a:t>
                      </a:r>
                      <a:endParaRPr lang="en-US" sz="18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(Sales/TA)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×</a:t>
                      </a:r>
                      <a:endParaRPr lang="en-US" sz="18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(TA/Equity)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F9FF5D-E349-4CC7-96E1-4C471ABDA96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6843" y="4661537"/>
            <a:ext cx="11241915" cy="1030926"/>
          </a:xfrm>
        </p:spPr>
        <p:txBody>
          <a:bodyPr/>
          <a:lstStyle/>
          <a:p>
            <a:pPr marL="365760" indent="-36576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noProof="0" dirty="0"/>
              <a:t>Focuses on expense control (PM), asset utilization (TATO), and debt utilization (equity multiplier).</a:t>
            </a:r>
          </a:p>
        </p:txBody>
      </p:sp>
    </p:spTree>
    <p:extLst>
      <p:ext uri="{BB962C8B-B14F-4D97-AF65-F5344CB8AC3E}">
        <p14:creationId xmlns:p14="http://schemas.microsoft.com/office/powerpoint/2010/main" val="2075646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Balance Sheet: Assets</a:t>
            </a: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3B198197-ED89-4EA0-B6FD-F5F7DC07E1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6658850"/>
              </p:ext>
            </p:extLst>
          </p:nvPr>
        </p:nvGraphicFramePr>
        <p:xfrm>
          <a:off x="1768499" y="1825625"/>
          <a:ext cx="8655003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01">
                  <a:extLst>
                    <a:ext uri="{9D8B030D-6E8A-4147-A177-3AD203B41FA5}">
                      <a16:colId xmlns:a16="http://schemas.microsoft.com/office/drawing/2014/main" val="133052001"/>
                    </a:ext>
                  </a:extLst>
                </a:gridCol>
                <a:gridCol w="2885001">
                  <a:extLst>
                    <a:ext uri="{9D8B030D-6E8A-4147-A177-3AD203B41FA5}">
                      <a16:colId xmlns:a16="http://schemas.microsoft.com/office/drawing/2014/main" val="1446961982"/>
                    </a:ext>
                  </a:extLst>
                </a:gridCol>
                <a:gridCol w="2885001">
                  <a:extLst>
                    <a:ext uri="{9D8B030D-6E8A-4147-A177-3AD203B41FA5}">
                      <a16:colId xmlns:a16="http://schemas.microsoft.com/office/drawing/2014/main" val="1653251482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2022E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2021</a:t>
                      </a:r>
                      <a:endParaRPr lang="en-IN" sz="2400" b="0" u="sng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60458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Cash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85,632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7,282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60608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A/R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878,000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632,160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79035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Inventories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1,716,480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1,287,360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29627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365760"/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Total CA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2,680,112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1,926,802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617375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Gross FA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1,197,160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1,202,950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62938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Less: </a:t>
                      </a:r>
                      <a:r>
                        <a:rPr lang="en-IN" sz="2400" b="0" dirty="0" err="1">
                          <a:solidFill>
                            <a:srgbClr val="000000"/>
                          </a:solidFill>
                        </a:rPr>
                        <a:t>Deprec</a:t>
                      </a:r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380,120</a:t>
                      </a:r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263,160</a:t>
                      </a:r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640478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365760"/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Net FA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817,040</a:t>
                      </a:r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939,790</a:t>
                      </a:r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76154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Total Assets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dbl" dirty="0">
                          <a:solidFill>
                            <a:srgbClr val="000000"/>
                          </a:solidFill>
                        </a:rPr>
                        <a:t>3,497,152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dbl" dirty="0">
                          <a:solidFill>
                            <a:srgbClr val="000000"/>
                          </a:solidFill>
                        </a:rPr>
                        <a:t>2,866,592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60776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661959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41790-33F6-423D-BF47-BF9D0A08D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DuPont Equation: Breaking Down Return on Equity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63C14-1511-40D7-9FF8-BD1513CCE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843" y="1887674"/>
            <a:ext cx="11241915" cy="1692653"/>
          </a:xfrm>
        </p:spPr>
        <p:txBody>
          <a:bodyPr/>
          <a:lstStyle/>
          <a:p>
            <a:pPr>
              <a:tabLst>
                <a:tab pos="803275" algn="r"/>
                <a:tab pos="914400" algn="l"/>
              </a:tabLst>
              <a:defRPr/>
            </a:pPr>
            <a:r>
              <a:rPr lang="en-US" sz="2400" b="0" noProof="0" dirty="0"/>
              <a:t>ROE	 = (NI/Sales) </a:t>
            </a:r>
            <a:r>
              <a:rPr lang="en-US" sz="2400" b="0" noProof="0" dirty="0"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en-US" sz="2400" b="0" noProof="0" dirty="0"/>
              <a:t> (Sales/TA) </a:t>
            </a:r>
            <a:r>
              <a:rPr lang="en-US" sz="2400" b="0" noProof="0" dirty="0"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en-US" sz="2400" b="0" noProof="0" dirty="0"/>
              <a:t> (TA/Equity)</a:t>
            </a:r>
            <a:endParaRPr lang="en-US" sz="2400" b="0" baseline="-25000" noProof="0" dirty="0"/>
          </a:p>
          <a:p>
            <a:pPr marL="731520">
              <a:tabLst>
                <a:tab pos="803275" algn="r"/>
                <a:tab pos="914400" algn="l"/>
              </a:tabLst>
              <a:defRPr/>
            </a:pPr>
            <a:r>
              <a:rPr lang="en-US" sz="2400" b="0" noProof="0" dirty="0"/>
              <a:t>= 3.71% </a:t>
            </a:r>
            <a:r>
              <a:rPr lang="en-US" sz="2400" b="0" noProof="0" dirty="0"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en-US" sz="2400" b="0" noProof="0" dirty="0"/>
              <a:t> 1.97 </a:t>
            </a:r>
            <a:r>
              <a:rPr lang="en-US" sz="2400" b="0" noProof="0" dirty="0">
                <a:latin typeface="Arial" panose="020B0604020202020204" pitchFamily="34" charset="0"/>
                <a:cs typeface="Arial" panose="020B0604020202020204" pitchFamily="34" charset="0"/>
              </a:rPr>
              <a:t>×</a:t>
            </a:r>
            <a:r>
              <a:rPr lang="en-US" sz="2400" b="0" noProof="0" dirty="0"/>
              <a:t> 1.7913 </a:t>
            </a:r>
          </a:p>
          <a:p>
            <a:pPr marL="731520">
              <a:tabLst>
                <a:tab pos="803275" algn="r"/>
                <a:tab pos="914400" algn="l"/>
              </a:tabLst>
              <a:defRPr/>
            </a:pPr>
            <a:r>
              <a:rPr lang="en-US" sz="2400" b="0" noProof="0" dirty="0"/>
              <a:t>= 13.1%</a:t>
            </a:r>
          </a:p>
        </p:txBody>
      </p:sp>
      <p:graphicFrame>
        <p:nvGraphicFramePr>
          <p:cNvPr id="9" name="Table 3" descr="Table that includes PM, TATO, EM, and ROE values for 2019E, 2018, 2017 and industry average." title="ROE in a Table">
            <a:extLst>
              <a:ext uri="{FF2B5EF4-FFF2-40B4-BE49-F238E27FC236}">
                <a16:creationId xmlns:a16="http://schemas.microsoft.com/office/drawing/2014/main" id="{523868C2-6F17-491D-A081-6FE88826561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53782763"/>
              </p:ext>
            </p:extLst>
          </p:nvPr>
        </p:nvGraphicFramePr>
        <p:xfrm>
          <a:off x="476843" y="3777309"/>
          <a:ext cx="9285342" cy="2353030"/>
        </p:xfrm>
        <a:graphic>
          <a:graphicData uri="http://schemas.openxmlformats.org/drawingml/2006/table">
            <a:tbl>
              <a:tblPr firstRow="1"/>
              <a:tblGrid>
                <a:gridCol w="2218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8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06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4641" marR="9464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PM</a:t>
                      </a:r>
                    </a:p>
                  </a:txBody>
                  <a:tcPr marL="94641" marR="9464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TATO</a:t>
                      </a:r>
                    </a:p>
                  </a:txBody>
                  <a:tcPr marL="94641" marR="9464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</a:t>
                      </a:r>
                    </a:p>
                  </a:txBody>
                  <a:tcPr marL="94641" marR="9464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ROE</a:t>
                      </a:r>
                    </a:p>
                  </a:txBody>
                  <a:tcPr marL="94641" marR="9464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2020</a:t>
                      </a:r>
                    </a:p>
                  </a:txBody>
                  <a:tcPr marL="94641" marR="94641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3.2%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2.34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2.21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16.6%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2021</a:t>
                      </a:r>
                    </a:p>
                  </a:txBody>
                  <a:tcPr marL="94641" marR="9464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−2.6%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2.14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5.82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−32.5%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2022E</a:t>
                      </a:r>
                    </a:p>
                  </a:txBody>
                  <a:tcPr marL="94641" marR="9464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3.7%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1.97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1.79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13.1%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6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Ind.</a:t>
                      </a:r>
                    </a:p>
                  </a:txBody>
                  <a:tcPr marL="94641" marR="94641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4.3%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1.63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18.2%</a:t>
                      </a:r>
                    </a:p>
                  </a:txBody>
                  <a:tcPr marL="94641" marR="94641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500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4842C-F4B9-42F8-86E0-CA070688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An Example: The Effects of Improving Ratios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9481F565-5818-4430-88C8-1AA99960315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76843" y="1887538"/>
          <a:ext cx="8455978" cy="2117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669">
                  <a:extLst>
                    <a:ext uri="{9D8B030D-6E8A-4147-A177-3AD203B41FA5}">
                      <a16:colId xmlns:a16="http://schemas.microsoft.com/office/drawing/2014/main" val="382031465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301682966"/>
                    </a:ext>
                  </a:extLst>
                </a:gridCol>
                <a:gridCol w="2810669">
                  <a:extLst>
                    <a:ext uri="{9D8B030D-6E8A-4147-A177-3AD203B41FA5}">
                      <a16:colId xmlns:a16="http://schemas.microsoft.com/office/drawing/2014/main" val="4227582539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900469849"/>
                    </a:ext>
                  </a:extLst>
                </a:gridCol>
              </a:tblGrid>
              <a:tr h="529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Accounts receivable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000000"/>
                          </a:solidFill>
                          <a:latin typeface="+mj-lt"/>
                        </a:rPr>
                        <a:t>$ 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878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Current liabilities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$ 845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972136"/>
                  </a:ext>
                </a:extLst>
              </a:tr>
              <a:tr h="529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 current assets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1,802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Debt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700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874294"/>
                  </a:ext>
                </a:extLst>
              </a:tr>
              <a:tr h="529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Net fixed assets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en-US" sz="2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817</a:t>
                      </a:r>
                      <a:endParaRPr lang="en-IN" sz="2000" b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Equity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altLang="en-US" sz="2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1,952</a:t>
                      </a:r>
                      <a:endParaRPr lang="en-IN" sz="2000" b="0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5628"/>
                  </a:ext>
                </a:extLst>
              </a:tr>
              <a:tr h="529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assets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dbl" strike="noStrike" cap="none" normalizeH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</a:t>
                      </a:r>
                      <a:r>
                        <a:rPr lang="en-US" altLang="en-US" sz="2000" b="0" u="dbl" dirty="0">
                          <a:solidFill>
                            <a:srgbClr val="000000"/>
                          </a:solidFill>
                          <a:latin typeface="+mj-lt"/>
                        </a:rPr>
                        <a:t>3,497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liabilities &amp; equity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dbl" strike="noStrike" cap="none" normalizeH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</a:t>
                      </a:r>
                      <a:r>
                        <a:rPr lang="en-US" altLang="en-US" sz="2000" b="0" u="dbl" dirty="0">
                          <a:solidFill>
                            <a:srgbClr val="000000"/>
                          </a:solidFill>
                          <a:latin typeface="+mj-lt"/>
                        </a:rPr>
                        <a:t>3,497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699416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97D09-3F66-4EF6-8D0E-9F8CCF032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43" y="4513649"/>
            <a:ext cx="11241915" cy="1217448"/>
          </a:xfrm>
        </p:spPr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tabLst>
                <a:tab pos="3657600" algn="r"/>
                <a:tab pos="4114800" algn="l"/>
                <a:tab pos="7772400" algn="r"/>
              </a:tabLst>
            </a:pPr>
            <a:r>
              <a:rPr lang="en-US" noProof="0" dirty="0"/>
              <a:t>Sales/Day = $6,900,600/365 = $18,905.75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tabLst>
                <a:tab pos="3657600" algn="r"/>
                <a:tab pos="4114800" algn="l"/>
                <a:tab pos="7772400" algn="r"/>
              </a:tabLst>
            </a:pPr>
            <a:r>
              <a:rPr lang="en-US" noProof="0" dirty="0"/>
              <a:t>How would reducing the firm’s DSO to 32 days affect the company?</a:t>
            </a:r>
          </a:p>
        </p:txBody>
      </p:sp>
    </p:spTree>
    <p:extLst>
      <p:ext uri="{BB962C8B-B14F-4D97-AF65-F5344CB8AC3E}">
        <p14:creationId xmlns:p14="http://schemas.microsoft.com/office/powerpoint/2010/main" val="23706693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74919-DF8F-4B37-9869-4DC02999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Reducing Accounts Receivable and the Days Sales Outstanding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5CA50-FF4D-4C3F-8E76-D9A72926D1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65760" indent="-365760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400" b="0" noProof="0" dirty="0"/>
              <a:t>Reducing A/R will have no effect on sales</a:t>
            </a:r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C243D301-BF57-48D2-91CD-38E9963CE89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76250" y="2678113"/>
          <a:ext cx="8776758" cy="1842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697055688"/>
                    </a:ext>
                  </a:extLst>
                </a:gridCol>
                <a:gridCol w="3747558">
                  <a:extLst>
                    <a:ext uri="{9D8B030D-6E8A-4147-A177-3AD203B41FA5}">
                      <a16:colId xmlns:a16="http://schemas.microsoft.com/office/drawing/2014/main" val="2874756070"/>
                    </a:ext>
                  </a:extLst>
                </a:gridCol>
              </a:tblGrid>
              <a:tr h="6141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Old A/R = $18,905.75 × 46.4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=  $878,000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723136"/>
                  </a:ext>
                </a:extLst>
              </a:tr>
              <a:tr h="6141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New A/R = $18,905.75 × 32.0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0" dirty="0">
                          <a:solidFill>
                            <a:srgbClr val="000000"/>
                          </a:solidFill>
                        </a:rPr>
                        <a:t>= </a:t>
                      </a:r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$604,984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947768"/>
                  </a:ext>
                </a:extLst>
              </a:tr>
              <a:tr h="6141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Cash freed up:</a:t>
                      </a:r>
                    </a:p>
                  </a:txBody>
                  <a:tcPr marL="20116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dbl" dirty="0">
                          <a:solidFill>
                            <a:srgbClr val="000000"/>
                          </a:solidFill>
                        </a:rPr>
                        <a:t>$273,016</a:t>
                      </a:r>
                    </a:p>
                  </a:txBody>
                  <a:tcPr marL="36576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332626"/>
                  </a:ext>
                </a:extLst>
              </a:tr>
            </a:tbl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C3E493-C257-47DF-BF70-C737360FF9B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4" y="4687908"/>
            <a:ext cx="11241914" cy="590888"/>
          </a:xfrm>
        </p:spPr>
        <p:txBody>
          <a:bodyPr/>
          <a:lstStyle/>
          <a:p>
            <a:pPr marL="365760" indent="-365760" algn="l"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noProof="0" dirty="0"/>
              <a:t>Initially shows up as addition to cash.</a:t>
            </a:r>
          </a:p>
        </p:txBody>
      </p:sp>
    </p:spTree>
    <p:extLst>
      <p:ext uri="{BB962C8B-B14F-4D97-AF65-F5344CB8AC3E}">
        <p14:creationId xmlns:p14="http://schemas.microsoft.com/office/powerpoint/2010/main" val="31951910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4842C-F4B9-42F8-86E0-CA070688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Effect of Reducing Receivables on Balance Sheet and Stock Price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9481F565-5818-4430-88C8-1AA99960315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76843" y="1887538"/>
          <a:ext cx="8455978" cy="26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669">
                  <a:extLst>
                    <a:ext uri="{9D8B030D-6E8A-4147-A177-3AD203B41FA5}">
                      <a16:colId xmlns:a16="http://schemas.microsoft.com/office/drawing/2014/main" val="3820314655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301682966"/>
                    </a:ext>
                  </a:extLst>
                </a:gridCol>
                <a:gridCol w="2810669">
                  <a:extLst>
                    <a:ext uri="{9D8B030D-6E8A-4147-A177-3AD203B41FA5}">
                      <a16:colId xmlns:a16="http://schemas.microsoft.com/office/drawing/2014/main" val="4227582539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900469849"/>
                    </a:ext>
                  </a:extLst>
                </a:gridCol>
              </a:tblGrid>
              <a:tr h="529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Added cash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   273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Current liabilities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   845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972136"/>
                  </a:ext>
                </a:extLst>
              </a:tr>
              <a:tr h="529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Accounts receivable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605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874294"/>
                  </a:ext>
                </a:extLst>
              </a:tr>
              <a:tr h="529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Other current assets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1,802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Debt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700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5628"/>
                  </a:ext>
                </a:extLst>
              </a:tr>
              <a:tr h="529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Net fixed assets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817</a:t>
                      </a:r>
                      <a:endParaRPr lang="en-US" altLang="en-US" sz="2000" b="0" u="dbl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Equity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sng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1,952</a:t>
                      </a:r>
                      <a:endParaRPr lang="en-US" altLang="en-US" sz="2000" b="0" u="dbl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699416"/>
                  </a:ext>
                </a:extLst>
              </a:tr>
              <a:tr h="529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 assets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dbl" strike="noStrike" cap="none" normalizeH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$3,497</a:t>
                      </a:r>
                      <a:endParaRPr kumimoji="0" lang="en-US" altLang="en-US" sz="2000" b="0" i="0" u="dbl" strike="noStrike" cap="none" normalizeH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 liabilities &amp; equity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0" i="0" u="dbl" strike="noStrike" cap="none" normalizeH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$3,497</a:t>
                      </a:r>
                      <a:endParaRPr kumimoji="0" lang="en-US" altLang="en-US" sz="2000" b="0" i="0" u="dbl" strike="noStrike" cap="none" normalizeH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239951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897D09-3F66-4EF6-8D0E-9F8CCF032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843" y="4990168"/>
            <a:ext cx="11241915" cy="1217448"/>
          </a:xfrm>
        </p:spPr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What could be done with the new cash?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How might stock price and risk be affected?</a:t>
            </a:r>
          </a:p>
        </p:txBody>
      </p:sp>
    </p:spTree>
    <p:extLst>
      <p:ext uri="{BB962C8B-B14F-4D97-AF65-F5344CB8AC3E}">
        <p14:creationId xmlns:p14="http://schemas.microsoft.com/office/powerpoint/2010/main" val="2498739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35F5-85D3-4BB0-BF56-6A6B228A4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Potential Uses of Freed Up Cash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B07A2-36F8-49F9-A887-B0DF6F78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Repurchase stock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Expand business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Reduce debt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All these actions would likely improve the stock price.</a:t>
            </a:r>
          </a:p>
        </p:txBody>
      </p:sp>
    </p:spTree>
    <p:extLst>
      <p:ext uri="{BB962C8B-B14F-4D97-AF65-F5344CB8AC3E}">
        <p14:creationId xmlns:p14="http://schemas.microsoft.com/office/powerpoint/2010/main" val="12446614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35F5-85D3-4BB0-BF56-6A6B228A4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Potential Problems and Limitations of Financial Ratio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B07A2-36F8-49F9-A887-B0DF6F78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Comparison with industry averages is difficult for a conglomerate firm that operates in many different divisions.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Different operating and accounting practices can distort comparisons.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Sometimes it is hard to tell if a ratio is “good” or “bad.”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Difficult to tell whether a company is, on balance, in a strong or weak position.</a:t>
            </a:r>
          </a:p>
        </p:txBody>
      </p:sp>
    </p:spTree>
    <p:extLst>
      <p:ext uri="{BB962C8B-B14F-4D97-AF65-F5344CB8AC3E}">
        <p14:creationId xmlns:p14="http://schemas.microsoft.com/office/powerpoint/2010/main" val="9247607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C35F5-85D3-4BB0-BF56-6A6B228A4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More Issues Regarding Ratios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B07A2-36F8-49F9-A887-B0DF6F783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buClr>
                <a:srgbClr val="000000"/>
              </a:buClr>
            </a:pPr>
            <a:r>
              <a:rPr lang="en-US" noProof="0" dirty="0"/>
              <a:t>“Average” performance is not necessarily good, perhaps the firm should aim higher.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Seasonal factors can distort ratios.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“Window dressing” techniques can make statements and ratios look better than they actually are.</a:t>
            </a:r>
          </a:p>
          <a:p>
            <a:pPr marL="365760" indent="-365760">
              <a:buClr>
                <a:srgbClr val="000000"/>
              </a:buClr>
            </a:pPr>
            <a:r>
              <a:rPr lang="en-US" noProof="0" dirty="0"/>
              <a:t>Inflation has distorted many firms’ balance sheets, so analyses must be interpreted with judgment.</a:t>
            </a:r>
          </a:p>
        </p:txBody>
      </p:sp>
    </p:spTree>
    <p:extLst>
      <p:ext uri="{BB962C8B-B14F-4D97-AF65-F5344CB8AC3E}">
        <p14:creationId xmlns:p14="http://schemas.microsoft.com/office/powerpoint/2010/main" val="525684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Balance Sheet: Liabilities and Equity</a:t>
            </a: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3B198197-ED89-4EA0-B6FD-F5F7DC07E1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77246"/>
              </p:ext>
            </p:extLst>
          </p:nvPr>
        </p:nvGraphicFramePr>
        <p:xfrm>
          <a:off x="1768499" y="1839688"/>
          <a:ext cx="8655003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01">
                  <a:extLst>
                    <a:ext uri="{9D8B030D-6E8A-4147-A177-3AD203B41FA5}">
                      <a16:colId xmlns:a16="http://schemas.microsoft.com/office/drawing/2014/main" val="133052001"/>
                    </a:ext>
                  </a:extLst>
                </a:gridCol>
                <a:gridCol w="2885001">
                  <a:extLst>
                    <a:ext uri="{9D8B030D-6E8A-4147-A177-3AD203B41FA5}">
                      <a16:colId xmlns:a16="http://schemas.microsoft.com/office/drawing/2014/main" val="1446961982"/>
                    </a:ext>
                  </a:extLst>
                </a:gridCol>
                <a:gridCol w="2885001">
                  <a:extLst>
                    <a:ext uri="{9D8B030D-6E8A-4147-A177-3AD203B41FA5}">
                      <a16:colId xmlns:a16="http://schemas.microsoft.com/office/drawing/2014/main" val="1653251482"/>
                    </a:ext>
                  </a:extLst>
                </a:gridCol>
              </a:tblGrid>
              <a:tr h="438912">
                <a:tc>
                  <a:txBody>
                    <a:bodyPr/>
                    <a:lstStyle/>
                    <a:p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2022E</a:t>
                      </a:r>
                      <a:endParaRPr lang="en-IN" sz="2400" b="0" u="sng" dirty="0">
                        <a:solidFill>
                          <a:srgbClr val="000000"/>
                        </a:solidFill>
                      </a:endParaRP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2021</a:t>
                      </a:r>
                      <a:endParaRPr lang="en-IN" sz="2400" b="0" u="sng" dirty="0">
                        <a:solidFill>
                          <a:srgbClr val="000000"/>
                        </a:solidFill>
                      </a:endParaRP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604584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Accts payable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436,800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524,160</a:t>
                      </a: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606082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Accruals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408,000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489,600</a:t>
                      </a: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790354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Notes payable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300,000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636,808</a:t>
                      </a:r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296273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365760"/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Total CL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>
                          <a:solidFill>
                            <a:srgbClr val="000000"/>
                          </a:solidFill>
                        </a:rPr>
                        <a:t>1,144,800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1,650,568</a:t>
                      </a: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617375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Long-term debt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>
                          <a:solidFill>
                            <a:srgbClr val="000000"/>
                          </a:solidFill>
                        </a:rPr>
                        <a:t>400,000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723,432</a:t>
                      </a: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629382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Common stock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1,718,986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460,000</a:t>
                      </a: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640478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0"/>
                      <a:r>
                        <a:rPr lang="en-IN" sz="2400" b="0" dirty="0">
                          <a:solidFill>
                            <a:srgbClr val="000000"/>
                          </a:solidFill>
                        </a:rPr>
                        <a:t>Retained earnings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233,366</a:t>
                      </a:r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32,592</a:t>
                      </a: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761541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pPr marL="365760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Total Equity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1,952,352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492,592</a:t>
                      </a:r>
                      <a:endParaRPr lang="en-US" sz="2400" b="0" u="dbl" dirty="0">
                        <a:solidFill>
                          <a:srgbClr val="000000"/>
                        </a:solidFill>
                      </a:endParaRP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607766"/>
                  </a:ext>
                </a:extLst>
              </a:tr>
              <a:tr h="438912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Total L &amp; E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dbl" dirty="0">
                          <a:solidFill>
                            <a:srgbClr val="000000"/>
                          </a:solidFill>
                        </a:rPr>
                        <a:t>3,497,152</a:t>
                      </a:r>
                    </a:p>
                  </a:txBody>
                  <a:tcPr marT="18288" marB="18288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dbl" dirty="0">
                          <a:solidFill>
                            <a:srgbClr val="000000"/>
                          </a:solidFill>
                        </a:rPr>
                        <a:t>2,866,592</a:t>
                      </a:r>
                    </a:p>
                  </a:txBody>
                  <a:tcPr marT="18288" marB="1828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51387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177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Income Statement</a:t>
            </a: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3B198197-ED89-4EA0-B6FD-F5F7DC07E1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799503"/>
              </p:ext>
            </p:extLst>
          </p:nvPr>
        </p:nvGraphicFramePr>
        <p:xfrm>
          <a:off x="1768499" y="1741212"/>
          <a:ext cx="8655003" cy="4389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01">
                  <a:extLst>
                    <a:ext uri="{9D8B030D-6E8A-4147-A177-3AD203B41FA5}">
                      <a16:colId xmlns:a16="http://schemas.microsoft.com/office/drawing/2014/main" val="133052001"/>
                    </a:ext>
                  </a:extLst>
                </a:gridCol>
                <a:gridCol w="2885001">
                  <a:extLst>
                    <a:ext uri="{9D8B030D-6E8A-4147-A177-3AD203B41FA5}">
                      <a16:colId xmlns:a16="http://schemas.microsoft.com/office/drawing/2014/main" val="1446961982"/>
                    </a:ext>
                  </a:extLst>
                </a:gridCol>
                <a:gridCol w="2885001">
                  <a:extLst>
                    <a:ext uri="{9D8B030D-6E8A-4147-A177-3AD203B41FA5}">
                      <a16:colId xmlns:a16="http://schemas.microsoft.com/office/drawing/2014/main" val="1653251482"/>
                    </a:ext>
                  </a:extLst>
                </a:gridCol>
              </a:tblGrid>
              <a:tr h="399011">
                <a:tc>
                  <a:txBody>
                    <a:bodyPr/>
                    <a:lstStyle/>
                    <a:p>
                      <a:endParaRPr lang="en-IN" sz="2400" b="0" u="none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 2022E</a:t>
                      </a:r>
                      <a:endParaRPr lang="en-IN" sz="2400" b="0" u="sng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u="sng" dirty="0">
                          <a:solidFill>
                            <a:srgbClr val="000000"/>
                          </a:solidFill>
                        </a:rPr>
                        <a:t>2021</a:t>
                      </a:r>
                      <a:endParaRPr lang="en-IN" sz="2400" b="0" u="sng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604584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Sales</a:t>
                      </a:r>
                    </a:p>
                  </a:txBody>
                  <a:tcPr marT="9144" marB="9144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 6,900,600</a:t>
                      </a:r>
                    </a:p>
                  </a:txBody>
                  <a:tcPr marT="9144" marB="9144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6,126,796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0606082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r>
                        <a:rPr lang="en-US" sz="2400" b="0">
                          <a:solidFill>
                            <a:srgbClr val="000000"/>
                          </a:solidFill>
                        </a:rPr>
                        <a:t>COGS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5,875,992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5,528,000</a:t>
                      </a:r>
                    </a:p>
                  </a:txBody>
                  <a:tcPr marT="9144" marB="914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9790354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0000"/>
                          </a:solidFill>
                        </a:rPr>
                        <a:t>Other expenses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>
                          <a:solidFill>
                            <a:srgbClr val="000000"/>
                          </a:solidFill>
                        </a:rPr>
                        <a:t> 550,000</a:t>
                      </a:r>
                      <a:endParaRPr lang="en-US" sz="2400" b="0" u="sng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sng" dirty="0">
                          <a:solidFill>
                            <a:srgbClr val="000000"/>
                          </a:solidFill>
                        </a:rPr>
                        <a:t>519,988</a:t>
                      </a:r>
                      <a:endParaRPr lang="en-IN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296273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pPr marL="365760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EBITDA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474,608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rgbClr val="000000"/>
                          </a:solidFill>
                        </a:rPr>
                        <a:t>78,808</a:t>
                      </a:r>
                    </a:p>
                  </a:txBody>
                  <a:tcPr marT="9144" marB="914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617375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pPr marL="0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Deprec. &amp; amort.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 116,960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	116,960</a:t>
                      </a:r>
                      <a:endParaRPr lang="en-US" sz="2400" b="0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6629382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pPr marL="365760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EBIT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357,648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( 38,152)</a:t>
                      </a:r>
                    </a:p>
                  </a:txBody>
                  <a:tcPr marT="9144" marB="914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761541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Interest exp.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>
                          <a:solidFill>
                            <a:srgbClr val="000000"/>
                          </a:solidFill>
                        </a:rPr>
                        <a:t> 70,008</a:t>
                      </a:r>
                      <a:endParaRPr lang="en-US" sz="2400" b="0" u="dbl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>
                          <a:solidFill>
                            <a:srgbClr val="000000"/>
                          </a:solidFill>
                        </a:rPr>
                        <a:t>122,024</a:t>
                      </a:r>
                      <a:endParaRPr lang="en-US" sz="2400" b="0" u="dbl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6607766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pPr marL="36576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EBT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287,640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(160,176)</a:t>
                      </a:r>
                    </a:p>
                  </a:txBody>
                  <a:tcPr marT="9144" marB="914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602074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</a:rPr>
                        <a:t>Taxes</a:t>
                      </a: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>
                          <a:solidFill>
                            <a:srgbClr val="000000"/>
                          </a:solidFill>
                        </a:rPr>
                        <a:t> 31,866</a:t>
                      </a:r>
                      <a:endParaRPr lang="en-US" sz="2400" b="0" u="dbl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2400" b="0" u="dbl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221636"/>
                  </a:ext>
                </a:extLst>
              </a:tr>
              <a:tr h="399011"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rgbClr val="000000"/>
                          </a:solidFill>
                        </a:rPr>
                        <a:t>Net income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dbl" dirty="0">
                          <a:solidFill>
                            <a:srgbClr val="000000"/>
                          </a:solidFill>
                        </a:rPr>
                        <a:t> 255,774</a:t>
                      </a:r>
                      <a:endParaRPr lang="en-US" sz="2400" b="0" u="dbl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dbl" dirty="0">
                          <a:solidFill>
                            <a:srgbClr val="000000"/>
                          </a:solidFill>
                        </a:rPr>
                        <a:t>(160,176)</a:t>
                      </a:r>
                      <a:endParaRPr lang="en-US" sz="2400" b="0" u="dbl" dirty="0">
                        <a:solidFill>
                          <a:srgbClr val="000000"/>
                        </a:solidFill>
                      </a:endParaRPr>
                    </a:p>
                  </a:txBody>
                  <a:tcPr marT="9144" marB="914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51387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684621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Other Data</a:t>
            </a:r>
          </a:p>
        </p:txBody>
      </p:sp>
      <p:graphicFrame>
        <p:nvGraphicFramePr>
          <p:cNvPr id="6" name="Table 2" descr="Table showing other important data for 2019E and 2018." title="Other Data">
            <a:extLst>
              <a:ext uri="{FF2B5EF4-FFF2-40B4-BE49-F238E27FC236}">
                <a16:creationId xmlns:a16="http://schemas.microsoft.com/office/drawing/2014/main" id="{325B9536-9338-40C8-BC83-F9AB15958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97154"/>
              </p:ext>
            </p:extLst>
          </p:nvPr>
        </p:nvGraphicFramePr>
        <p:xfrm>
          <a:off x="2378631" y="2064774"/>
          <a:ext cx="7434738" cy="384048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478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2756">
                <a:tc>
                  <a:txBody>
                    <a:bodyPr/>
                    <a:lstStyle/>
                    <a:p>
                      <a:endParaRPr lang="en-US" sz="2400" dirty="0"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343F5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2022E</a:t>
                      </a:r>
                    </a:p>
                  </a:txBody>
                  <a:tcPr anchor="ctr">
                    <a:solidFill>
                      <a:srgbClr val="343F5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2021</a:t>
                      </a:r>
                    </a:p>
                  </a:txBody>
                  <a:tcPr anchor="ctr">
                    <a:solidFill>
                      <a:srgbClr val="343F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No. of shares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250,000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100,000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EPS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$1.023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−$1.602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1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DPS</a:t>
                      </a:r>
                    </a:p>
                  </a:txBody>
                  <a:tcP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$0.220</a:t>
                      </a:r>
                    </a:p>
                  </a:txBody>
                  <a:tcP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$0.110</a:t>
                      </a:r>
                    </a:p>
                  </a:txBody>
                  <a:tcPr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1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Stock price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$12.17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$2.25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5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Lease </a:t>
                      </a:r>
                      <a:r>
                        <a:rPr lang="en-US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pmts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$40,000</a:t>
                      </a:r>
                    </a:p>
                  </a:txBody>
                  <a:tcP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$40,000</a:t>
                      </a:r>
                    </a:p>
                  </a:txBody>
                  <a:tcPr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27996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Why are ratios useful?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Ratios standardize numbers and facilitate comparisons.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Ratios are used to highlight weaknesses and strengths.</a:t>
            </a:r>
          </a:p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noProof="0" dirty="0"/>
              <a:t>Ratio comparisons should be made through time and with competitors.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rgbClr val="003865"/>
                </a:solidFill>
              </a:rPr>
              <a:t>Industry analysis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rgbClr val="003865"/>
                </a:solidFill>
              </a:rPr>
              <a:t>Benchmark (peer) analysis</a:t>
            </a:r>
          </a:p>
          <a:p>
            <a:pPr marL="640080" lvl="1" indent="-32004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noProof="0" dirty="0">
                <a:solidFill>
                  <a:srgbClr val="003865"/>
                </a:solidFill>
              </a:rPr>
              <a:t>Trend analysis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377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Five Major Categories of Ratios and the Questions They 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86A9C-9707-4B7A-82A0-ACB4146E5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3" y="1944375"/>
            <a:ext cx="10698480" cy="731520"/>
          </a:xfrm>
          <a:solidFill>
            <a:srgbClr val="343F52"/>
          </a:solidFill>
          <a:ln w="28575">
            <a:solidFill>
              <a:srgbClr val="000000"/>
            </a:solidFill>
          </a:ln>
        </p:spPr>
        <p:txBody>
          <a:bodyPr anchor="ctr"/>
          <a:lstStyle/>
          <a:p>
            <a:r>
              <a:rPr lang="en-US" sz="2200" noProof="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Liquidity: Can we make required payments?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6C3E84B7-8D8E-4A27-A3D8-A03503BCAEC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98609" y="2830640"/>
            <a:ext cx="10698480" cy="731520"/>
          </a:xfrm>
          <a:prstGeom prst="rect">
            <a:avLst/>
          </a:prstGeom>
          <a:solidFill>
            <a:srgbClr val="343F52"/>
          </a:solidFill>
          <a:ln w="28575">
            <a:solidFill>
              <a:srgbClr val="000000"/>
            </a:solidFill>
          </a:ln>
        </p:spPr>
        <p:txBody>
          <a:bodyPr anchor="ctr"/>
          <a:lstStyle/>
          <a:p>
            <a:pPr lvl="0"/>
            <a:r>
              <a:rPr lang="en-US" sz="2200" noProof="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Asset management: Right amount of assets vs. sales?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7CE72E44-10F1-446A-9061-516D2DFF900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86007" y="3683608"/>
            <a:ext cx="10698480" cy="731520"/>
          </a:xfrm>
          <a:prstGeom prst="rect">
            <a:avLst/>
          </a:prstGeom>
          <a:solidFill>
            <a:srgbClr val="343F52"/>
          </a:solidFill>
          <a:ln w="28575">
            <a:solidFill>
              <a:srgbClr val="000000"/>
            </a:solidFill>
          </a:ln>
        </p:spPr>
        <p:txBody>
          <a:bodyPr anchor="ctr"/>
          <a:lstStyle/>
          <a:p>
            <a:pPr lvl="0"/>
            <a:r>
              <a:rPr lang="en-US" sz="2200" noProof="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Debt management: Right mix of debt and equity?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2FDC080D-2E85-478B-95A6-9E7FF382D48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86216" y="4569872"/>
            <a:ext cx="10698480" cy="731520"/>
          </a:xfrm>
          <a:solidFill>
            <a:srgbClr val="343F52"/>
          </a:solidFill>
          <a:ln w="28575">
            <a:solidFill>
              <a:srgbClr val="000000"/>
            </a:solidFill>
          </a:ln>
        </p:spPr>
        <p:txBody>
          <a:bodyPr anchor="ctr"/>
          <a:lstStyle/>
          <a:p>
            <a:r>
              <a:rPr lang="en-US" sz="2200" noProof="0" dirty="0">
                <a:solidFill>
                  <a:schemeClr val="bg1"/>
                </a:solidFill>
              </a:rPr>
              <a:t>Profitability: Do sales prices exceed unit costs, and are sales high enough as reflected in PM, ROE, and ROA?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2D9AD930-A3F0-4A64-8A9C-D53E6BCC4A1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5478553"/>
            <a:ext cx="10698480" cy="731520"/>
          </a:xfrm>
          <a:solidFill>
            <a:srgbClr val="343F52"/>
          </a:solidFill>
          <a:ln w="28575">
            <a:solidFill>
              <a:srgbClr val="000000"/>
            </a:solidFill>
          </a:ln>
        </p:spPr>
        <p:txBody>
          <a:bodyPr anchor="ctr"/>
          <a:lstStyle/>
          <a:p>
            <a:r>
              <a:rPr lang="en-US" sz="2200" noProof="0" dirty="0">
                <a:solidFill>
                  <a:schemeClr val="bg1"/>
                </a:solidFill>
              </a:rPr>
              <a:t>Market value: Do investors like what they see as reflected in P/E and M/B ratios?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0481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D’Leon’s</a:t>
            </a:r>
            <a:r>
              <a:rPr lang="en-US" noProof="0" dirty="0"/>
              <a:t> Forecasted Current Ratio and Quick Ratio for 2022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tabLst>
                <a:tab pos="1828800" algn="l"/>
              </a:tabLst>
            </a:pPr>
            <a:r>
              <a:rPr lang="en-US" noProof="0" dirty="0"/>
              <a:t>Current ratio = Current assets/Current liabilities</a:t>
            </a:r>
          </a:p>
          <a:p>
            <a:pPr marL="2103120" lvl="0" indent="0">
              <a:spcBef>
                <a:spcPts val="1200"/>
              </a:spcBef>
              <a:spcAft>
                <a:spcPts val="1200"/>
              </a:spcAft>
              <a:buNone/>
              <a:tabLst>
                <a:tab pos="1828800" algn="l"/>
              </a:tabLst>
            </a:pPr>
            <a:r>
              <a:rPr lang="en-US" noProof="0" dirty="0"/>
              <a:t>= $2,680/$1,145</a:t>
            </a:r>
          </a:p>
          <a:p>
            <a:pPr marL="2103120" lvl="0" indent="0">
              <a:spcBef>
                <a:spcPts val="1200"/>
              </a:spcBef>
              <a:spcAft>
                <a:spcPts val="1200"/>
              </a:spcAft>
              <a:buNone/>
              <a:tabLst>
                <a:tab pos="1828800" algn="l"/>
              </a:tabLst>
            </a:pPr>
            <a:r>
              <a:rPr lang="en-US" noProof="0" dirty="0"/>
              <a:t>= 2.34x</a:t>
            </a:r>
          </a:p>
          <a:p>
            <a:pPr marL="365760" indent="-365760">
              <a:spcBef>
                <a:spcPts val="3600"/>
              </a:spcBef>
              <a:spcAft>
                <a:spcPts val="1200"/>
              </a:spcAft>
              <a:buClr>
                <a:srgbClr val="000000"/>
              </a:buClr>
              <a:tabLst>
                <a:tab pos="342900" algn="l"/>
                <a:tab pos="1543050" algn="l"/>
                <a:tab pos="1943100" algn="l"/>
              </a:tabLst>
            </a:pPr>
            <a:r>
              <a:rPr lang="en-US" noProof="0" dirty="0"/>
              <a:t>Quick ratio = (Current assets </a:t>
            </a:r>
            <a:r>
              <a:rPr lang="en-US" noProof="0" dirty="0">
                <a:cs typeface="Arial" panose="020B0604020202020204" pitchFamily="34" charset="0"/>
              </a:rPr>
              <a:t>−</a:t>
            </a:r>
            <a:r>
              <a:rPr lang="en-US" noProof="0" dirty="0"/>
              <a:t> </a:t>
            </a:r>
            <a:r>
              <a:rPr lang="en-US" noProof="0" dirty="0">
                <a:sym typeface="Symbol" panose="05050102010706020507" pitchFamily="18" charset="2"/>
              </a:rPr>
              <a:t>Inventories) / Current liabilities</a:t>
            </a:r>
          </a:p>
          <a:p>
            <a:pPr marL="2103120" indent="0">
              <a:spcBef>
                <a:spcPts val="1200"/>
              </a:spcBef>
              <a:spcAft>
                <a:spcPts val="1200"/>
              </a:spcAft>
              <a:buNone/>
              <a:tabLst>
                <a:tab pos="342900" algn="l"/>
                <a:tab pos="1543050" algn="l"/>
                <a:tab pos="1943100" algn="l"/>
              </a:tabLst>
            </a:pPr>
            <a:r>
              <a:rPr lang="en-US" noProof="0" dirty="0">
                <a:sym typeface="Symbol" panose="05050102010706020507" pitchFamily="18" charset="2"/>
              </a:rPr>
              <a:t>= ($2,680 </a:t>
            </a:r>
            <a:r>
              <a:rPr lang="en-US" noProof="0" dirty="0">
                <a:cs typeface="Arial" panose="020B0604020202020204" pitchFamily="34" charset="0"/>
              </a:rPr>
              <a:t>−</a:t>
            </a:r>
            <a:r>
              <a:rPr lang="en-US" noProof="0" dirty="0">
                <a:sym typeface="Symbol" panose="05050102010706020507" pitchFamily="18" charset="2"/>
              </a:rPr>
              <a:t> $1,716)/$1,145</a:t>
            </a:r>
          </a:p>
          <a:p>
            <a:pPr marL="2103120" indent="0">
              <a:spcBef>
                <a:spcPts val="1200"/>
              </a:spcBef>
              <a:spcAft>
                <a:spcPts val="1200"/>
              </a:spcAft>
              <a:buNone/>
              <a:tabLst>
                <a:tab pos="342900" algn="l"/>
                <a:tab pos="1543050" algn="l"/>
                <a:tab pos="1943100" algn="l"/>
              </a:tabLst>
            </a:pPr>
            <a:r>
              <a:rPr lang="en-US" noProof="0" dirty="0">
                <a:sym typeface="Symbol" panose="05050102010706020507" pitchFamily="18" charset="2"/>
              </a:rPr>
              <a:t>= 0.84x</a:t>
            </a:r>
            <a:endParaRPr lang="en-US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63753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FULL TEXT TEMPLATE MASTER" val="7pb33sBP"/>
  <p:tag name="ARTICULATE_DESIGN_ID_FULL TEXT TEMPLATE MASTER (CONT.)" val="V3Eg5WUK"/>
  <p:tag name="ARTICULATE_DESIGN_ID_OPTIMIZED TEMPLATE MASTER" val="rzwWCka7"/>
  <p:tag name="ARTICULATE_DESIGN_ID_OPTIMIZED TEMPLATE MASTER (CONT.)" val="klKJ3eZ5"/>
  <p:tag name="ARTICULATE_PROJECT_OPEN" val="0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2.xml><?xml version="1.0" encoding="utf-8"?>
<a:theme xmlns:a="http://schemas.openxmlformats.org/drawingml/2006/main" name="1_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683995A7B1D46BAE4BA042997DC16" ma:contentTypeVersion="23" ma:contentTypeDescription="Create a new document." ma:contentTypeScope="" ma:versionID="8f0464880096769e34e67dae7cb02e8b">
  <xsd:schema xmlns:xsd="http://www.w3.org/2001/XMLSchema" xmlns:xs="http://www.w3.org/2001/XMLSchema" xmlns:p="http://schemas.microsoft.com/office/2006/metadata/properties" xmlns:ns2="c8ecdccd-e3b0-4392-94c4-49d90f16d1d5" xmlns:ns3="cc1e726a-7c3b-4654-9122-87de3e28a51c" targetNamespace="http://schemas.microsoft.com/office/2006/metadata/properties" ma:root="true" ma:fieldsID="5b66234319f86e7d6e6af7a0d3db614c" ns2:_="" ns3:_="">
    <xsd:import namespace="c8ecdccd-e3b0-4392-94c4-49d90f16d1d5"/>
    <xsd:import namespace="cc1e726a-7c3b-4654-9122-87de3e28a51c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Owner" minOccurs="0"/>
                <xsd:element ref="ns2:Admin" minOccurs="0"/>
                <xsd:element ref="ns2:Copy" minOccurs="0"/>
                <xsd:element ref="ns2:MasterLocation_x0028_ifCopy_x003d_Yes_x0029_" minOccurs="0"/>
                <xsd:element ref="ns2:AdminNote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artnerProgr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dccd-e3b0-4392-94c4-49d90f16d1d5" elementFormDefault="qualified">
    <xsd:import namespace="http://schemas.microsoft.com/office/2006/documentManagement/types"/>
    <xsd:import namespace="http://schemas.microsoft.com/office/infopath/2007/PartnerControls"/>
    <xsd:element name="Topic" ma:index="2" nillable="true" ma:displayName="Topic" ma:default="Unassigned" ma:format="Dropdown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essibility"/>
                    <xsd:enumeration value="Archiving"/>
                    <xsd:enumeration value="CenDoc"/>
                    <xsd:enumeration value="Content Corrections/Reprints"/>
                    <xsd:enumeration value="Content Creation"/>
                    <xsd:enumeration value="Files to Printer"/>
                    <xsd:enumeration value="Invoicing"/>
                    <xsd:enumeration value="Partner Programs"/>
                    <xsd:enumeration value="Project Management"/>
                    <xsd:enumeration value="Other"/>
                    <xsd:enumeration value="Unassigned"/>
                    <xsd:enumeration value="Source Document Only"/>
                    <xsd:enumeration value="Design"/>
                    <xsd:enumeration value="Inclusivity &amp; Diversity"/>
                  </xsd:restriction>
                </xsd:simpleType>
              </xsd:element>
            </xsd:sequence>
          </xsd:extension>
        </xsd:complexContent>
      </xsd:complexType>
    </xsd:element>
    <xsd:element name="Owner" ma:index="3" nillable="true" ma:displayName="Owner" ma:format="Dropdown" ma:internalName="Owner">
      <xsd:simpleType>
        <xsd:restriction base="dms:Choice">
          <xsd:enumeration value="Content Corrections"/>
          <xsd:enumeration value="Content Creation"/>
          <xsd:enumeration value="Content Management Services"/>
          <xsd:enumeration value="Creative Studio"/>
          <xsd:enumeration value="Digital Production"/>
          <xsd:enumeration value="Finance"/>
          <xsd:enumeration value="Learning"/>
          <xsd:enumeration value="Manufacturing"/>
          <xsd:enumeration value="NGL"/>
          <xsd:enumeration value="Strategic Sourcing"/>
        </xsd:restriction>
      </xsd:simpleType>
    </xsd:element>
    <xsd:element name="Admin" ma:index="4" nillable="true" ma:displayName="Admin" ma:list="UserInfo" ma:SharePointGroup="0" ma:internalName="Admi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py" ma:index="5" nillable="true" ma:displayName="Copy " ma:default="0" ma:description="This is a VIP copy of a master document that is posted/available internally" ma:format="Dropdown" ma:internalName="Copy">
      <xsd:simpleType>
        <xsd:restriction base="dms:Boolean"/>
      </xsd:simpleType>
    </xsd:element>
    <xsd:element name="MasterLocation_x0028_ifCopy_x003d_Yes_x0029_" ma:index="6" nillable="true" ma:displayName="Master Location (if Copy = Yes)" ma:default="n/a" ma:description="Site/document library where master version is maintained" ma:format="Dropdown" ma:internalName="MasterLocation_x0028_ifCopy_x003d_Yes_x0029_">
      <xsd:simpleType>
        <xsd:restriction base="dms:Choice">
          <xsd:enumeration value="Catalyst / Finance"/>
          <xsd:enumeration value="Content Creation"/>
          <xsd:enumeration value="Content Management Services"/>
          <xsd:enumeration value="GPMOT"/>
          <xsd:enumeration value="Learning"/>
          <xsd:enumeration value="Strategic Sourcing"/>
          <xsd:enumeration value="VIP Documents"/>
          <xsd:enumeration value="n/a"/>
          <xsd:enumeration value="Creative Studio"/>
        </xsd:restriction>
      </xsd:simpleType>
    </xsd:element>
    <xsd:element name="AdminNotes" ma:index="7" nillable="true" ma:displayName="Admin Notes" ma:format="Dropdown" ma:internalName="AdminNotes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See VIP Source Documents"/>
                        <xsd:enumeration value="E2E copy"/>
                        <xsd:enumeration value="Link to VIP copy"/>
                        <xsd:enumeration value="Same as internal version"/>
                        <xsd:enumeration value="Vendor-facing version"/>
                        <xsd:enumeration value="Source document w/owner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PartnerProgram" ma:index="25" nillable="true" ma:displayName="Partner Program" ma:format="Dropdown" ma:internalName="PartnerProgra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E Production"/>
                    <xsd:enumeration value="Design"/>
                    <xsd:enumeration value="Authoring"/>
                    <xsd:enumeration value="Ancillary Production"/>
                    <xsd:enumeration value="Archiving"/>
                    <xsd:enumeration value="NGL"/>
                    <xsd:enumeration value="Media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e726a-7c3b-4654-9122-87de3e28a5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1e726a-7c3b-4654-9122-87de3e28a51c">
      <UserInfo>
        <DisplayName/>
        <AccountId xsi:nil="true"/>
        <AccountType/>
      </UserInfo>
    </SharedWithUsers>
    <AdminNotes xmlns="c8ecdccd-e3b0-4392-94c4-49d90f16d1d5">
      <Value>Source document w/owner</Value>
    </AdminNotes>
    <Topic xmlns="c8ecdccd-e3b0-4392-94c4-49d90f16d1d5">
      <Value>Accessibility</Value>
      <Value>Partner Programs</Value>
    </Topic>
    <Copy xmlns="c8ecdccd-e3b0-4392-94c4-49d90f16d1d5">true</Copy>
    <MasterLocation_x0028_ifCopy_x003d_Yes_x0029_ xmlns="c8ecdccd-e3b0-4392-94c4-49d90f16d1d5">Learning</MasterLocation_x0028_ifCopy_x003d_Yes_x0029_>
    <Owner xmlns="c8ecdccd-e3b0-4392-94c4-49d90f16d1d5">Learning</Owner>
    <Admin xmlns="c8ecdccd-e3b0-4392-94c4-49d90f16d1d5">
      <UserInfo>
        <DisplayName>Tumelaire, Justin M</DisplayName>
        <AccountId>640</AccountId>
        <AccountType/>
      </UserInfo>
    </Admin>
    <PartnerProgram xmlns="c8ecdccd-e3b0-4392-94c4-49d90f16d1d5">
      <Value>HE Production</Value>
    </PartnerProgram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796F67-F848-4205-8CFB-C5D3203424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ecdccd-e3b0-4392-94c4-49d90f16d1d5"/>
    <ds:schemaRef ds:uri="cc1e726a-7c3b-4654-9122-87de3e28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9BA192-EF86-48DF-982C-2C526A268392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c8ecdccd-e3b0-4392-94c4-49d90f16d1d5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c1e726a-7c3b-4654-9122-87de3e28a51c"/>
  </ds:schemaRefs>
</ds:datastoreItem>
</file>

<file path=customXml/itemProps3.xml><?xml version="1.0" encoding="utf-8"?>
<ds:datastoreItem xmlns:ds="http://schemas.openxmlformats.org/officeDocument/2006/customXml" ds:itemID="{E32CFAA7-E308-4DCB-89CD-C84C20E902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A11y_PPT_Template_Cengage_020221</Template>
  <TotalTime>449</TotalTime>
  <Words>1999</Words>
  <Application>Microsoft Office PowerPoint</Application>
  <PresentationFormat>Widescreen</PresentationFormat>
  <Paragraphs>439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Courier New</vt:lpstr>
      <vt:lpstr>Wingdings</vt:lpstr>
      <vt:lpstr>Optimized Template Master</vt:lpstr>
      <vt:lpstr>1_Optimized Template Master</vt:lpstr>
      <vt:lpstr>Chapter 4</vt:lpstr>
      <vt:lpstr>Overview</vt:lpstr>
      <vt:lpstr>Balance Sheet: Assets</vt:lpstr>
      <vt:lpstr>Balance Sheet: Liabilities and Equity</vt:lpstr>
      <vt:lpstr>Income Statement</vt:lpstr>
      <vt:lpstr>Other Data</vt:lpstr>
      <vt:lpstr>Why are ratios useful?</vt:lpstr>
      <vt:lpstr>Five Major Categories of Ratios and the Questions They Answer</vt:lpstr>
      <vt:lpstr>D’Leon’s Forecasted Current Ratio and Quick Ratio for 2022</vt:lpstr>
      <vt:lpstr>Comments on Liquidity Ratios</vt:lpstr>
      <vt:lpstr>D’Leon’s Inventory Turnover vs. the Industry Average</vt:lpstr>
      <vt:lpstr>Comments on Inventory Turnover</vt:lpstr>
      <vt:lpstr>DSO: Average Number of Days After Making a Sale Before Receiving Cash</vt:lpstr>
      <vt:lpstr>Appraisal of DSO</vt:lpstr>
      <vt:lpstr>Fixed Assets and Total Assets Turnover Ratios vs. the Industry Average</vt:lpstr>
      <vt:lpstr>Evaluating the FA Turnover (S/Net FA) and TA Turnover (S/TA) Ratios</vt:lpstr>
      <vt:lpstr>Calculate the Debt-to-Capital Ratio and Times-Interest-Earned Ratio</vt:lpstr>
      <vt:lpstr>D’Leon’s Debt Management Ratios vs. the Industry Averages</vt:lpstr>
      <vt:lpstr>Profitability Ratios: Operating Margin, Profit Margin, and Basic Earning Power</vt:lpstr>
      <vt:lpstr>Appraising Profitability with Operating Margin, Profit Margin, and Basic Earning Power (1 of 2)</vt:lpstr>
      <vt:lpstr>Appraising Profitability with Operating Margin, Profit Margin, and Basic Earning Power (2 of 2)</vt:lpstr>
      <vt:lpstr>Profitability Ratios: Return on Assets and  Return on Equity</vt:lpstr>
      <vt:lpstr>Appraising Profitability with ROA and ROE</vt:lpstr>
      <vt:lpstr>Effects of Debt on ROA and ROE</vt:lpstr>
      <vt:lpstr>Problems with ROE</vt:lpstr>
      <vt:lpstr>Calculate the Price/Earnings and Market/Book Ratios</vt:lpstr>
      <vt:lpstr>Analyzing the Market Value Ratios</vt:lpstr>
      <vt:lpstr>EV/EBITDA Calculations for Chapter 4 Case</vt:lpstr>
      <vt:lpstr>The DuPont Equation</vt:lpstr>
      <vt:lpstr>DuPont Equation: Breaking Down Return on Equity</vt:lpstr>
      <vt:lpstr>An Example: The Effects of Improving Ratios</vt:lpstr>
      <vt:lpstr>Reducing Accounts Receivable and the Days Sales Outstanding</vt:lpstr>
      <vt:lpstr>Effect of Reducing Receivables on Balance Sheet and Stock Price</vt:lpstr>
      <vt:lpstr>Potential Uses of Freed Up Cash</vt:lpstr>
      <vt:lpstr>Potential Problems and Limitations of Financial Ratio Analysis</vt:lpstr>
      <vt:lpstr>More Issues Regarding Ratios</vt:lpstr>
    </vt:vector>
  </TitlesOfParts>
  <Company>Cengage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Financial Management, Sixteenth Edition</dc:title>
  <dc:subject>Chapter 4: Analysis of Financial Statements</dc:subject>
  <dc:creator>Brigham &amp; Houston</dc:creator>
  <cp:lastModifiedBy>Andrew Frongello</cp:lastModifiedBy>
  <cp:revision>117</cp:revision>
  <cp:lastPrinted>2016-10-03T15:29:39Z</cp:lastPrinted>
  <dcterms:created xsi:type="dcterms:W3CDTF">2021-02-02T17:32:18Z</dcterms:created>
  <dcterms:modified xsi:type="dcterms:W3CDTF">2022-02-15T21:35:47Z</dcterms:modified>
  <cp:category>Accessible 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0x01010025A683995A7B1D46BAE4BA042997DC16</vt:lpwstr>
  </property>
  <property fmtid="{D5CDD505-2E9C-101B-9397-08002B2CF9AE}" pid="3" name="Order">
    <vt:r8>112600</vt:r8>
  </property>
  <property fmtid="{D5CDD505-2E9C-101B-9397-08002B2CF9AE}" pid="4" name="Category">
    <vt:lpwstr>Accessibility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Document Type">
    <vt:lpwstr>Template</vt:lpwstr>
  </property>
  <property fmtid="{D5CDD505-2E9C-101B-9397-08002B2CF9AE}" pid="8" name="Audience">
    <vt:lpwstr>Content Developer</vt:lpwstr>
  </property>
  <property fmtid="{D5CDD505-2E9C-101B-9397-08002B2CF9AE}" pid="9" name="Department">
    <vt:lpwstr>GPM Training</vt:lpwstr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ArticulateGUID">
    <vt:lpwstr>DA3FD099-5DDC-49B7-BC70-6C2871AE2813</vt:lpwstr>
  </property>
  <property fmtid="{D5CDD505-2E9C-101B-9397-08002B2CF9AE}" pid="13" name="ArticulatePath">
    <vt:lpwstr>Presentation3</vt:lpwstr>
  </property>
  <property fmtid="{D5CDD505-2E9C-101B-9397-08002B2CF9AE}" pid="14" name="_SourceUrl">
    <vt:lpwstr/>
  </property>
  <property fmtid="{D5CDD505-2E9C-101B-9397-08002B2CF9AE}" pid="15" name="Status">
    <vt:lpwstr>1. In development</vt:lpwstr>
  </property>
  <property fmtid="{D5CDD505-2E9C-101B-9397-08002B2CF9AE}" pid="16" name="_SharedFileIndex">
    <vt:lpwstr/>
  </property>
</Properties>
</file>