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4"/>
    <p:sldMasterId id="2147483767" r:id="rId5"/>
  </p:sldMasterIdLst>
  <p:notesMasterIdLst>
    <p:notesMasterId r:id="rId48"/>
  </p:notesMasterIdLst>
  <p:handoutMasterIdLst>
    <p:handoutMasterId r:id="rId49"/>
  </p:handoutMasterIdLst>
  <p:sldIdLst>
    <p:sldId id="324" r:id="rId6"/>
    <p:sldId id="258" r:id="rId7"/>
    <p:sldId id="261" r:id="rId8"/>
    <p:sldId id="264" r:id="rId9"/>
    <p:sldId id="290" r:id="rId10"/>
    <p:sldId id="291" r:id="rId11"/>
    <p:sldId id="292" r:id="rId12"/>
    <p:sldId id="294" r:id="rId13"/>
    <p:sldId id="293" r:id="rId14"/>
    <p:sldId id="295" r:id="rId15"/>
    <p:sldId id="296" r:id="rId16"/>
    <p:sldId id="297" r:id="rId17"/>
    <p:sldId id="298" r:id="rId18"/>
    <p:sldId id="299" r:id="rId19"/>
    <p:sldId id="300" r:id="rId20"/>
    <p:sldId id="265" r:id="rId21"/>
    <p:sldId id="301" r:id="rId22"/>
    <p:sldId id="302" r:id="rId23"/>
    <p:sldId id="303" r:id="rId24"/>
    <p:sldId id="259" r:id="rId25"/>
    <p:sldId id="287" r:id="rId26"/>
    <p:sldId id="304" r:id="rId27"/>
    <p:sldId id="307" r:id="rId28"/>
    <p:sldId id="306" r:id="rId29"/>
    <p:sldId id="288" r:id="rId30"/>
    <p:sldId id="308" r:id="rId31"/>
    <p:sldId id="309" r:id="rId32"/>
    <p:sldId id="310" r:id="rId33"/>
    <p:sldId id="311" r:id="rId34"/>
    <p:sldId id="260" r:id="rId35"/>
    <p:sldId id="312" r:id="rId36"/>
    <p:sldId id="313" r:id="rId37"/>
    <p:sldId id="262" r:id="rId38"/>
    <p:sldId id="315" r:id="rId39"/>
    <p:sldId id="316" r:id="rId40"/>
    <p:sldId id="317" r:id="rId41"/>
    <p:sldId id="318" r:id="rId42"/>
    <p:sldId id="319" r:id="rId43"/>
    <p:sldId id="320" r:id="rId44"/>
    <p:sldId id="321" r:id="rId45"/>
    <p:sldId id="322" r:id="rId46"/>
    <p:sldId id="323" r:id="rId47"/>
  </p:sldIdLst>
  <p:sldSz cx="12192000" cy="6858000"/>
  <p:notesSz cx="6858000" cy="9144000"/>
  <p:custDataLst>
    <p:tags r:id="rId50"/>
  </p:custDataLst>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 id="2" name="N Williams" initials="NW" lastIdx="1" clrIdx="1">
    <p:extLst>
      <p:ext uri="{19B8F6BF-5375-455C-9EA6-DF929625EA0E}">
        <p15:presenceInfo xmlns:p15="http://schemas.microsoft.com/office/powerpoint/2012/main" userId="N Williams" providerId="None"/>
      </p:ext>
    </p:extLst>
  </p:cmAuthor>
  <p:cmAuthor id="3" name="Krishna Makhloga" initials="KM" lastIdx="1" clrIdx="2">
    <p:extLst>
      <p:ext uri="{19B8F6BF-5375-455C-9EA6-DF929625EA0E}">
        <p15:presenceInfo xmlns:p15="http://schemas.microsoft.com/office/powerpoint/2012/main" userId="S-1-5-21-861764115-1612453378-1093625069-683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000000"/>
    <a:srgbClr val="343F52"/>
    <a:srgbClr val="343F3D"/>
    <a:srgbClr val="F2F2F2"/>
    <a:srgbClr val="0098D4"/>
    <a:srgbClr val="004A78"/>
    <a:srgbClr val="006298"/>
    <a:srgbClr val="FF6300"/>
    <a:srgbClr val="E925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8" autoAdjust="0"/>
    <p:restoredTop sz="82370" autoAdjust="0"/>
  </p:normalViewPr>
  <p:slideViewPr>
    <p:cSldViewPr snapToGrid="0" snapToObjects="1">
      <p:cViewPr varScale="1">
        <p:scale>
          <a:sx n="94" d="100"/>
          <a:sy n="94" d="100"/>
        </p:scale>
        <p:origin x="1224" y="78"/>
      </p:cViewPr>
      <p:guideLst/>
    </p:cSldViewPr>
  </p:slideViewPr>
  <p:outlineViewPr>
    <p:cViewPr>
      <p:scale>
        <a:sx n="33" d="100"/>
        <a:sy n="33" d="100"/>
      </p:scale>
      <p:origin x="0" y="-20988"/>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3" d="100"/>
          <a:sy n="63" d="100"/>
        </p:scale>
        <p:origin x="2179"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28.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075504" y="8685213"/>
            <a:ext cx="646682" cy="458787"/>
          </a:xfrm>
          <a:prstGeom prst="rect">
            <a:avLst/>
          </a:prstGeom>
        </p:spPr>
        <p:txBody>
          <a:bodyPr vert="horz" lIns="91440" tIns="45720" rIns="91440" bIns="45720" rtlCol="0" anchor="b"/>
          <a:lstStyle>
            <a:lvl1pPr algn="r">
              <a:defRPr sz="1200"/>
            </a:lvl1pPr>
          </a:lstStyle>
          <a:p>
            <a:fld id="{6767803E-66EE-42CE-8DFB-98553954E472}" type="slidenum">
              <a:rPr lang="en-US" sz="1000" smtClean="0">
                <a:solidFill>
                  <a:schemeClr val="bg1">
                    <a:lumMod val="50000"/>
                  </a:schemeClr>
                </a:solidFill>
                <a:latin typeface="Arial" panose="020B0604020202020204" pitchFamily="34" charset="0"/>
                <a:cs typeface="Arial" panose="020B0604020202020204" pitchFamily="34" charset="0"/>
              </a:rPr>
              <a:t>‹#›</a:t>
            </a:fld>
            <a:endParaRPr lang="en-US" sz="1000" dirty="0">
              <a:solidFill>
                <a:schemeClr val="bg1">
                  <a:lumMod val="50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55392BA-16D5-4BCB-8BB3-D7B53B67DB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74311" y="155512"/>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947FD3A-2300-48D5-81E3-9406328116EE}"/>
              </a:ext>
            </a:extLst>
          </p:cNvPr>
          <p:cNvSpPr txBox="1"/>
          <p:nvPr/>
        </p:nvSpPr>
        <p:spPr>
          <a:xfrm>
            <a:off x="135896" y="8922557"/>
            <a:ext cx="6262949" cy="200055"/>
          </a:xfrm>
          <a:prstGeom prst="rect">
            <a:avLst/>
          </a:prstGeom>
          <a:noFill/>
        </p:spPr>
        <p:txBody>
          <a:bodyPr wrap="square" rtlCol="0">
            <a:spAutoFit/>
          </a:bodyPr>
          <a:lstStyle/>
          <a:p>
            <a:pPr algn="ctr"/>
            <a:r>
              <a:rPr lang="en-US" sz="700" dirty="0">
                <a:solidFill>
                  <a:schemeClr val="bg1">
                    <a:lumMod val="50000"/>
                  </a:schemeClr>
                </a:solidFill>
                <a:latin typeface="Arial" panose="020B0604020202020204" pitchFamily="34" charset="0"/>
                <a:cs typeface="Arial" panose="020B0604020202020204" pitchFamily="34" charset="0"/>
              </a:rPr>
              <a:t>©2019</a:t>
            </a:r>
            <a:r>
              <a:rPr lang="en-US" sz="700" baseline="0" dirty="0">
                <a:solidFill>
                  <a:schemeClr val="bg1">
                    <a:lumMod val="50000"/>
                  </a:schemeClr>
                </a:solidFill>
                <a:latin typeface="Arial" panose="020B0604020202020204" pitchFamily="34" charset="0"/>
                <a:cs typeface="Arial" panose="020B0604020202020204" pitchFamily="34" charset="0"/>
              </a:rPr>
              <a:t> </a:t>
            </a:r>
            <a:r>
              <a:rPr lang="en-US" sz="700" dirty="0">
                <a:solidFill>
                  <a:schemeClr val="bg1">
                    <a:lumMod val="50000"/>
                  </a:schemeClr>
                </a:solidFill>
                <a:latin typeface="Arial" panose="020B0604020202020204" pitchFamily="34" charset="0"/>
                <a:cs typeface="Arial" panose="020B0604020202020204" pitchFamily="34" charset="0"/>
              </a:rPr>
              <a:t>Cengage Learning. All Rights Reserved. May not be scanned, copied or duplicated, or posted to a publicly accessible website, in whole or in part.</a:t>
            </a:r>
          </a:p>
        </p:txBody>
      </p:sp>
    </p:spTree>
    <p:custDataLst>
      <p:tags r:id="rId2"/>
    </p:custDataLst>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630237"/>
            <a:ext cx="3778647" cy="2125489"/>
          </a:xfrm>
          <a:prstGeom prst="rect">
            <a:avLst/>
          </a:prstGeom>
          <a:noFill/>
          <a:ln w="12700">
            <a:solidFill>
              <a:schemeClr val="bg1">
                <a:lumMod val="65000"/>
              </a:schemeClr>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2993721"/>
            <a:ext cx="5486400" cy="5520042"/>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5"/>
          </p:nvPr>
        </p:nvSpPr>
        <p:spPr>
          <a:xfrm>
            <a:off x="6063017" y="8685213"/>
            <a:ext cx="684212" cy="458787"/>
          </a:xfrm>
          <a:prstGeom prst="rect">
            <a:avLst/>
          </a:prstGeom>
        </p:spPr>
        <p:txBody>
          <a:bodyPr vert="horz" lIns="91440" tIns="45720" rIns="91440" bIns="45720" rtlCol="0" anchor="b"/>
          <a:lstStyle>
            <a:lvl1pPr algn="r" eaLnBrk="1" fontAlgn="auto" hangingPunct="1">
              <a:spcBef>
                <a:spcPts val="0"/>
              </a:spcBef>
              <a:spcAft>
                <a:spcPts val="0"/>
              </a:spcAft>
              <a:defRPr sz="1000">
                <a:solidFill>
                  <a:schemeClr val="bg1">
                    <a:lumMod val="50000"/>
                  </a:schemeClr>
                </a:solidFill>
                <a:latin typeface="Arial" panose="020B0604020202020204" pitchFamily="34" charset="0"/>
                <a:cs typeface="Arial" panose="020B0604020202020204" pitchFamily="34" charset="0"/>
              </a:defRPr>
            </a:lvl1pPr>
          </a:lstStyle>
          <a:p>
            <a:pPr>
              <a:defRPr/>
            </a:pPr>
            <a:fld id="{91CAE60C-72A0-D14D-8733-C13212F694AD}" type="slidenum">
              <a:rPr lang="en-US" smtClean="0"/>
              <a:pPr>
                <a:defRPr/>
              </a:pPr>
              <a:t>‹#›</a:t>
            </a:fld>
            <a:endParaRPr lang="en-US" dirty="0"/>
          </a:p>
        </p:txBody>
      </p:sp>
      <p:pic>
        <p:nvPicPr>
          <p:cNvPr id="8" name="Picture 7">
            <a:extLst>
              <a:ext uri="{FF2B5EF4-FFF2-40B4-BE49-F238E27FC236}">
                <a16:creationId xmlns:a16="http://schemas.microsoft.com/office/drawing/2014/main" id="{A75DDB2F-32A5-4136-BC2E-0D7E0518B4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74311" y="155512"/>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037E5B37-4A58-4B32-B9B0-D824A69A3D97}"/>
              </a:ext>
            </a:extLst>
          </p:cNvPr>
          <p:cNvSpPr txBox="1"/>
          <p:nvPr/>
        </p:nvSpPr>
        <p:spPr>
          <a:xfrm>
            <a:off x="135896" y="8922557"/>
            <a:ext cx="6262949" cy="200055"/>
          </a:xfrm>
          <a:prstGeom prst="rect">
            <a:avLst/>
          </a:prstGeom>
          <a:noFill/>
        </p:spPr>
        <p:txBody>
          <a:bodyPr wrap="square" rtlCol="0">
            <a:spAutoFit/>
          </a:bodyPr>
          <a:lstStyle/>
          <a:p>
            <a:pPr algn="ctr"/>
            <a:r>
              <a:rPr lang="en-US" sz="700" dirty="0">
                <a:solidFill>
                  <a:schemeClr val="bg1">
                    <a:lumMod val="50000"/>
                  </a:schemeClr>
                </a:solidFill>
                <a:latin typeface="Arial" panose="020B0604020202020204" pitchFamily="34" charset="0"/>
                <a:cs typeface="Arial" panose="020B0604020202020204" pitchFamily="34" charset="0"/>
              </a:rPr>
              <a:t>©2019</a:t>
            </a:r>
            <a:r>
              <a:rPr lang="en-US" sz="700" baseline="0" dirty="0">
                <a:solidFill>
                  <a:schemeClr val="bg1">
                    <a:lumMod val="50000"/>
                  </a:schemeClr>
                </a:solidFill>
                <a:latin typeface="Arial" panose="020B0604020202020204" pitchFamily="34" charset="0"/>
                <a:cs typeface="Arial" panose="020B0604020202020204" pitchFamily="34" charset="0"/>
              </a:rPr>
              <a:t> </a:t>
            </a:r>
            <a:r>
              <a:rPr lang="en-US" sz="700" dirty="0">
                <a:solidFill>
                  <a:schemeClr val="bg1">
                    <a:lumMod val="50000"/>
                  </a:schemeClr>
                </a:solidFill>
                <a:latin typeface="Arial" panose="020B0604020202020204" pitchFamily="34" charset="0"/>
                <a:cs typeface="Arial" panose="020B0604020202020204" pitchFamily="34" charset="0"/>
              </a:rPr>
              <a:t>Cengage Learning. All Rights Reserved. May not be scanned, copied or duplicated, or posted to a publicly accessible website, in whole or in part.</a:t>
            </a:r>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225425" indent="-225425"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688975" indent="-225425"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139825" indent="-225425" algn="l" rtl="0" eaLnBrk="0" fontAlgn="base" hangingPunct="0">
      <a:spcBef>
        <a:spcPct val="30000"/>
      </a:spcBef>
      <a:spcAft>
        <a:spcPct val="0"/>
      </a:spcAft>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4pPr>
    <a:lvl5pPr marL="1603375" indent="-225425" algn="l" rtl="0" eaLnBrk="0" fontAlgn="base" hangingPunct="0">
      <a:spcBef>
        <a:spcPct val="30000"/>
      </a:spcBef>
      <a:spcAft>
        <a:spcPct val="0"/>
      </a:spcAft>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17.xml"/><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First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6E9E33-E057-4A6F-9659-AD275C64899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93" y="-7874"/>
            <a:ext cx="12191807" cy="6865874"/>
          </a:xfrm>
          <a:prstGeom prst="rect">
            <a:avLst/>
          </a:prstGeom>
        </p:spPr>
      </p:pic>
      <p:sp>
        <p:nvSpPr>
          <p:cNvPr id="2" name="Title"/>
          <p:cNvSpPr>
            <a:spLocks noGrp="1"/>
          </p:cNvSpPr>
          <p:nvPr>
            <p:ph type="ctrTitle" hasCustomPrompt="1"/>
          </p:nvPr>
        </p:nvSpPr>
        <p:spPr>
          <a:xfrm>
            <a:off x="5646420" y="1168663"/>
            <a:ext cx="6104302" cy="2387600"/>
          </a:xfrm>
        </p:spPr>
        <p:txBody>
          <a:bodyPr anchor="b"/>
          <a:lstStyle>
            <a:lvl1pPr algn="l">
              <a:defRPr sz="4800" baseline="0">
                <a:solidFill>
                  <a:schemeClr val="bg1"/>
                </a:solidFill>
              </a:defRPr>
            </a:lvl1pPr>
          </a:lstStyle>
          <a:p>
            <a:r>
              <a:rPr lang="en-US" dirty="0"/>
              <a:t>Chapter Number</a:t>
            </a:r>
          </a:p>
        </p:txBody>
      </p:sp>
      <p:sp>
        <p:nvSpPr>
          <p:cNvPr id="3" name="Subtitle 2"/>
          <p:cNvSpPr>
            <a:spLocks noGrp="1"/>
          </p:cNvSpPr>
          <p:nvPr>
            <p:ph type="subTitle" idx="1" hasCustomPrompt="1"/>
          </p:nvPr>
        </p:nvSpPr>
        <p:spPr>
          <a:xfrm>
            <a:off x="5646420" y="3809720"/>
            <a:ext cx="6104302" cy="1424930"/>
          </a:xfrm>
          <a:noFill/>
        </p:spPr>
        <p:txBody>
          <a:bodyPr anchor="t"/>
          <a:lstStyle>
            <a:lvl1pPr marL="0" indent="0" algn="l">
              <a:lnSpc>
                <a:spcPct val="100000"/>
              </a:lnSpc>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Name</a:t>
            </a:r>
          </a:p>
        </p:txBody>
      </p:sp>
      <p:sp>
        <p:nvSpPr>
          <p:cNvPr id="12" name="Picture Placeholder 11">
            <a:extLst>
              <a:ext uri="{FF2B5EF4-FFF2-40B4-BE49-F238E27FC236}">
                <a16:creationId xmlns:a16="http://schemas.microsoft.com/office/drawing/2014/main" id="{7BF6BBBC-452C-48FA-A1E1-E851567E5383}"/>
              </a:ext>
            </a:extLst>
          </p:cNvPr>
          <p:cNvSpPr>
            <a:spLocks noGrp="1"/>
          </p:cNvSpPr>
          <p:nvPr>
            <p:ph type="pic" sz="quarter" idx="11" hasCustomPrompt="1"/>
          </p:nvPr>
        </p:nvSpPr>
        <p:spPr>
          <a:xfrm>
            <a:off x="475250" y="808037"/>
            <a:ext cx="4713288" cy="5241925"/>
          </a:xfrm>
        </p:spPr>
        <p:txBody>
          <a:bodyPr/>
          <a:lstStyle>
            <a:lvl1pPr marL="0" indent="0">
              <a:buNone/>
              <a:defRPr b="1">
                <a:solidFill>
                  <a:schemeClr val="bg1"/>
                </a:solidFill>
              </a:defRPr>
            </a:lvl1pPr>
          </a:lstStyle>
          <a:p>
            <a:r>
              <a:rPr lang="en-US" dirty="0"/>
              <a:t>Add Image Here</a:t>
            </a:r>
          </a:p>
        </p:txBody>
      </p:sp>
      <p:pic>
        <p:nvPicPr>
          <p:cNvPr id="14" name="Picture 7">
            <a:extLst>
              <a:ext uri="{FF2B5EF4-FFF2-40B4-BE49-F238E27FC236}">
                <a16:creationId xmlns:a16="http://schemas.microsoft.com/office/drawing/2014/main" id="{367956C9-0A63-4A7F-B986-4D823905D530}"/>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4860" y="6444486"/>
            <a:ext cx="1261872" cy="28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a:extLst>
              <a:ext uri="{FF2B5EF4-FFF2-40B4-BE49-F238E27FC236}">
                <a16:creationId xmlns:a16="http://schemas.microsoft.com/office/drawing/2014/main" id="{6B326DFF-C872-4426-8563-39BC58624663}"/>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1"/>
                </a:solidFill>
                <a:latin typeface="+mn-lt"/>
              </a:rPr>
              <a:pPr/>
              <a:t>‹#›</a:t>
            </a:fld>
            <a:endParaRPr lang="en-US" sz="1100" dirty="0">
              <a:solidFill>
                <a:schemeClr val="bg1"/>
              </a:solidFill>
              <a:latin typeface="+mn-lt"/>
            </a:endParaRPr>
          </a:p>
        </p:txBody>
      </p:sp>
      <p:sp>
        <p:nvSpPr>
          <p:cNvPr id="5" name="Copyright">
            <a:extLst>
              <a:ext uri="{FF2B5EF4-FFF2-40B4-BE49-F238E27FC236}">
                <a16:creationId xmlns:a16="http://schemas.microsoft.com/office/drawing/2014/main" id="{FA4D4A75-B7C2-490A-97DA-C93EBF6064B2}"/>
              </a:ext>
            </a:extLst>
          </p:cNvPr>
          <p:cNvSpPr>
            <a:spLocks noGrp="1"/>
          </p:cNvSpPr>
          <p:nvPr>
            <p:ph type="body" sz="quarter" idx="12" hasCustomPrompt="1"/>
          </p:nvPr>
        </p:nvSpPr>
        <p:spPr>
          <a:xfrm>
            <a:off x="2103120" y="6355754"/>
            <a:ext cx="8961120" cy="430213"/>
          </a:xfrm>
        </p:spPr>
        <p:txBody>
          <a:bodyPr/>
          <a:lstStyle>
            <a:lvl1pPr marL="0" indent="0">
              <a:buNone/>
              <a:defRPr sz="1100">
                <a:solidFill>
                  <a:schemeClr val="bg1"/>
                </a:solidFill>
              </a:defRPr>
            </a:lvl1pPr>
          </a:lstStyle>
          <a:p>
            <a:pPr lvl="0"/>
            <a:r>
              <a:rPr lang="en-US" dirty="0"/>
              <a:t>[Author Name], [Book Title], [#] Edition. © [Insert Year] Cengage. All Rights Reserved. May not be scanned, copied or duplicated, or posted to a publicly accessible website, in whole or in part.</a:t>
            </a:r>
          </a:p>
        </p:txBody>
      </p:sp>
    </p:spTree>
    <p:custDataLst>
      <p:tags r:id="rId1"/>
    </p:custDataLst>
    <p:extLst>
      <p:ext uri="{BB962C8B-B14F-4D97-AF65-F5344CB8AC3E}">
        <p14:creationId xmlns:p14="http://schemas.microsoft.com/office/powerpoint/2010/main" val="2170826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Imag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2045728"/>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2</a:t>
            </a:r>
          </a:p>
        </p:txBody>
      </p:sp>
      <p:sp>
        <p:nvSpPr>
          <p:cNvPr id="6" name="Content Placeholder Bottom">
            <a:extLst>
              <a:ext uri="{FF2B5EF4-FFF2-40B4-BE49-F238E27FC236}">
                <a16:creationId xmlns:a16="http://schemas.microsoft.com/office/drawing/2014/main" id="{4003AB72-C071-4875-8D31-00FB47092143}"/>
              </a:ext>
            </a:extLst>
          </p:cNvPr>
          <p:cNvSpPr>
            <a:spLocks noGrp="1"/>
          </p:cNvSpPr>
          <p:nvPr>
            <p:ph sz="half" idx="15" hasCustomPrompt="1"/>
          </p:nvPr>
        </p:nvSpPr>
        <p:spPr>
          <a:xfrm>
            <a:off x="3624199" y="4136860"/>
            <a:ext cx="8090957" cy="2045728"/>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272865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Imag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121744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1217450"/>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solidFill>
                  <a:srgbClr val="000000"/>
                </a:solidFill>
              </a:defRPr>
            </a:lvl3pPr>
          </a:lstStyle>
          <a:p>
            <a:pPr lvl="0"/>
            <a:r>
              <a:rPr lang="en-US" dirty="0"/>
              <a:t>First Level</a:t>
            </a:r>
          </a:p>
          <a:p>
            <a:pPr lvl="1"/>
            <a:r>
              <a:rPr lang="en-US" dirty="0"/>
              <a:t>Second level</a:t>
            </a:r>
          </a:p>
          <a:p>
            <a:pPr lvl="2"/>
            <a:r>
              <a:rPr lang="en-US" dirty="0"/>
              <a:t>Third level</a:t>
            </a:r>
          </a:p>
        </p:txBody>
      </p:sp>
      <p:sp>
        <p:nvSpPr>
          <p:cNvPr id="14" name="Image Placeholder 2">
            <a:extLst>
              <a:ext uri="{FF2B5EF4-FFF2-40B4-BE49-F238E27FC236}">
                <a16:creationId xmlns:a16="http://schemas.microsoft.com/office/drawing/2014/main" id="{329BB347-70F5-49B3-A1D7-9C05C8ED5028}"/>
              </a:ext>
            </a:extLst>
          </p:cNvPr>
          <p:cNvSpPr>
            <a:spLocks noGrp="1"/>
          </p:cNvSpPr>
          <p:nvPr>
            <p:ph sz="half" idx="14" hasCustomPrompt="1"/>
          </p:nvPr>
        </p:nvSpPr>
        <p:spPr>
          <a:xfrm>
            <a:off x="479343" y="3207219"/>
            <a:ext cx="2875957" cy="121744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2</a:t>
            </a:r>
          </a:p>
        </p:txBody>
      </p:sp>
      <p:sp>
        <p:nvSpPr>
          <p:cNvPr id="15" name="Content Placeholder Middle">
            <a:extLst>
              <a:ext uri="{FF2B5EF4-FFF2-40B4-BE49-F238E27FC236}">
                <a16:creationId xmlns:a16="http://schemas.microsoft.com/office/drawing/2014/main" id="{E344C337-1A6E-4BE6-8E9E-7076FBBEEFAC}"/>
              </a:ext>
            </a:extLst>
          </p:cNvPr>
          <p:cNvSpPr>
            <a:spLocks noGrp="1"/>
          </p:cNvSpPr>
          <p:nvPr>
            <p:ph sz="half" idx="15" hasCustomPrompt="1"/>
          </p:nvPr>
        </p:nvSpPr>
        <p:spPr>
          <a:xfrm>
            <a:off x="3626700" y="3207216"/>
            <a:ext cx="8090957" cy="1217450"/>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solidFill>
                  <a:srgbClr val="000000"/>
                </a:solidFill>
              </a:defRPr>
            </a:lvl3pPr>
          </a:lstStyle>
          <a:p>
            <a:pPr lvl="0"/>
            <a:r>
              <a:rPr lang="en-US" dirty="0"/>
              <a:t>First Level</a:t>
            </a:r>
          </a:p>
          <a:p>
            <a:pPr lvl="1"/>
            <a:r>
              <a:rPr lang="en-US" dirty="0"/>
              <a:t>Second level</a:t>
            </a:r>
          </a:p>
          <a:p>
            <a:pPr lvl="2"/>
            <a:r>
              <a:rPr lang="en-US" dirty="0"/>
              <a:t>Third level</a:t>
            </a:r>
          </a:p>
        </p:txBody>
      </p:sp>
      <p:sp>
        <p:nvSpPr>
          <p:cNvPr id="16" name="Image Placeholder 3">
            <a:extLst>
              <a:ext uri="{FF2B5EF4-FFF2-40B4-BE49-F238E27FC236}">
                <a16:creationId xmlns:a16="http://schemas.microsoft.com/office/drawing/2014/main" id="{A70ED764-0931-4273-A125-CE2D6E0F8A8D}"/>
              </a:ext>
            </a:extLst>
          </p:cNvPr>
          <p:cNvSpPr>
            <a:spLocks noGrp="1"/>
          </p:cNvSpPr>
          <p:nvPr>
            <p:ph sz="half" idx="16" hasCustomPrompt="1"/>
          </p:nvPr>
        </p:nvSpPr>
        <p:spPr>
          <a:xfrm>
            <a:off x="479343" y="4631282"/>
            <a:ext cx="2875957" cy="121744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3</a:t>
            </a:r>
          </a:p>
        </p:txBody>
      </p:sp>
      <p:sp>
        <p:nvSpPr>
          <p:cNvPr id="17" name="Content Placeholder Bottom">
            <a:extLst>
              <a:ext uri="{FF2B5EF4-FFF2-40B4-BE49-F238E27FC236}">
                <a16:creationId xmlns:a16="http://schemas.microsoft.com/office/drawing/2014/main" id="{1A924411-097F-4689-AC4D-9173B40A69F2}"/>
              </a:ext>
            </a:extLst>
          </p:cNvPr>
          <p:cNvSpPr>
            <a:spLocks noGrp="1"/>
          </p:cNvSpPr>
          <p:nvPr>
            <p:ph sz="half" idx="17" hasCustomPrompt="1"/>
          </p:nvPr>
        </p:nvSpPr>
        <p:spPr>
          <a:xfrm>
            <a:off x="3626700" y="4631279"/>
            <a:ext cx="8090957" cy="1217450"/>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solidFill>
                  <a:srgbClr val="000000"/>
                </a:solidFill>
              </a:defRPr>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95082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Image/Four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899814"/>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1</a:t>
            </a:r>
          </a:p>
        </p:txBody>
      </p:sp>
      <p:sp>
        <p:nvSpPr>
          <p:cNvPr id="9" name="Content Placeholder 1"/>
          <p:cNvSpPr>
            <a:spLocks noGrp="1"/>
          </p:cNvSpPr>
          <p:nvPr>
            <p:ph sz="half" idx="2" hasCustomPrompt="1"/>
          </p:nvPr>
        </p:nvSpPr>
        <p:spPr>
          <a:xfrm>
            <a:off x="3624200" y="1825625"/>
            <a:ext cx="8090957" cy="895515"/>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lvl3pPr>
          </a:lstStyle>
          <a:p>
            <a:pPr lvl="0"/>
            <a:r>
              <a:rPr lang="en-US" dirty="0"/>
              <a:t>First Level</a:t>
            </a:r>
          </a:p>
          <a:p>
            <a:pPr lvl="1"/>
            <a:r>
              <a:rPr lang="en-US" dirty="0"/>
              <a:t>Second level</a:t>
            </a:r>
          </a:p>
        </p:txBody>
      </p:sp>
      <p:sp>
        <p:nvSpPr>
          <p:cNvPr id="10" name="Image Placeholder 2">
            <a:extLst>
              <a:ext uri="{FF2B5EF4-FFF2-40B4-BE49-F238E27FC236}">
                <a16:creationId xmlns:a16="http://schemas.microsoft.com/office/drawing/2014/main" id="{02C25FD2-E251-4DC4-8F30-3EDA9A61D7DC}"/>
              </a:ext>
            </a:extLst>
          </p:cNvPr>
          <p:cNvSpPr>
            <a:spLocks noGrp="1"/>
          </p:cNvSpPr>
          <p:nvPr>
            <p:ph sz="half" idx="14" hasCustomPrompt="1"/>
          </p:nvPr>
        </p:nvSpPr>
        <p:spPr>
          <a:xfrm>
            <a:off x="476843" y="2941438"/>
            <a:ext cx="2875957" cy="899814"/>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2</a:t>
            </a:r>
          </a:p>
        </p:txBody>
      </p:sp>
      <p:sp>
        <p:nvSpPr>
          <p:cNvPr id="11" name="Content Placeholder 2">
            <a:extLst>
              <a:ext uri="{FF2B5EF4-FFF2-40B4-BE49-F238E27FC236}">
                <a16:creationId xmlns:a16="http://schemas.microsoft.com/office/drawing/2014/main" id="{6FFE322F-E595-4582-997C-0A06F238C8D3}"/>
              </a:ext>
            </a:extLst>
          </p:cNvPr>
          <p:cNvSpPr>
            <a:spLocks noGrp="1"/>
          </p:cNvSpPr>
          <p:nvPr>
            <p:ph sz="half" idx="15" hasCustomPrompt="1"/>
          </p:nvPr>
        </p:nvSpPr>
        <p:spPr>
          <a:xfrm>
            <a:off x="3624200" y="2941435"/>
            <a:ext cx="8090957" cy="895515"/>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lvl3pPr>
          </a:lstStyle>
          <a:p>
            <a:pPr lvl="0"/>
            <a:r>
              <a:rPr lang="en-US" dirty="0"/>
              <a:t>First Level</a:t>
            </a:r>
          </a:p>
          <a:p>
            <a:pPr lvl="1"/>
            <a:r>
              <a:rPr lang="en-US" dirty="0"/>
              <a:t>Second level</a:t>
            </a:r>
          </a:p>
        </p:txBody>
      </p:sp>
      <p:sp>
        <p:nvSpPr>
          <p:cNvPr id="12" name="Image Placeholder 3">
            <a:extLst>
              <a:ext uri="{FF2B5EF4-FFF2-40B4-BE49-F238E27FC236}">
                <a16:creationId xmlns:a16="http://schemas.microsoft.com/office/drawing/2014/main" id="{647E63CA-E745-4DE2-B25A-D398F113EFA6}"/>
              </a:ext>
            </a:extLst>
          </p:cNvPr>
          <p:cNvSpPr>
            <a:spLocks noGrp="1"/>
          </p:cNvSpPr>
          <p:nvPr>
            <p:ph sz="half" idx="16" hasCustomPrompt="1"/>
          </p:nvPr>
        </p:nvSpPr>
        <p:spPr>
          <a:xfrm>
            <a:off x="480444" y="4065961"/>
            <a:ext cx="2875957" cy="899814"/>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3</a:t>
            </a:r>
          </a:p>
        </p:txBody>
      </p:sp>
      <p:sp>
        <p:nvSpPr>
          <p:cNvPr id="13" name="Content Placeholder 3">
            <a:extLst>
              <a:ext uri="{FF2B5EF4-FFF2-40B4-BE49-F238E27FC236}">
                <a16:creationId xmlns:a16="http://schemas.microsoft.com/office/drawing/2014/main" id="{EFE66096-5B65-4DD6-9AD6-9E55675E34CD}"/>
              </a:ext>
            </a:extLst>
          </p:cNvPr>
          <p:cNvSpPr>
            <a:spLocks noGrp="1"/>
          </p:cNvSpPr>
          <p:nvPr>
            <p:ph sz="half" idx="17" hasCustomPrompt="1"/>
          </p:nvPr>
        </p:nvSpPr>
        <p:spPr>
          <a:xfrm>
            <a:off x="3627801" y="4065958"/>
            <a:ext cx="8090957" cy="895515"/>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lvl3pPr>
          </a:lstStyle>
          <a:p>
            <a:pPr lvl="0"/>
            <a:r>
              <a:rPr lang="en-US" dirty="0"/>
              <a:t>First Level</a:t>
            </a:r>
          </a:p>
          <a:p>
            <a:pPr lvl="1"/>
            <a:r>
              <a:rPr lang="en-US" dirty="0"/>
              <a:t>Second level</a:t>
            </a:r>
          </a:p>
        </p:txBody>
      </p:sp>
      <p:sp>
        <p:nvSpPr>
          <p:cNvPr id="14" name="Image Placeholder 4">
            <a:extLst>
              <a:ext uri="{FF2B5EF4-FFF2-40B4-BE49-F238E27FC236}">
                <a16:creationId xmlns:a16="http://schemas.microsoft.com/office/drawing/2014/main" id="{765390A9-B975-43C8-86E6-45E636A649C5}"/>
              </a:ext>
            </a:extLst>
          </p:cNvPr>
          <p:cNvSpPr>
            <a:spLocks noGrp="1"/>
          </p:cNvSpPr>
          <p:nvPr>
            <p:ph sz="half" idx="18" hasCustomPrompt="1"/>
          </p:nvPr>
        </p:nvSpPr>
        <p:spPr>
          <a:xfrm>
            <a:off x="480444" y="5181771"/>
            <a:ext cx="2875957" cy="899814"/>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4</a:t>
            </a:r>
          </a:p>
        </p:txBody>
      </p:sp>
      <p:sp>
        <p:nvSpPr>
          <p:cNvPr id="15" name="Content Placeholder 4">
            <a:extLst>
              <a:ext uri="{FF2B5EF4-FFF2-40B4-BE49-F238E27FC236}">
                <a16:creationId xmlns:a16="http://schemas.microsoft.com/office/drawing/2014/main" id="{04B6F74B-2775-4949-A70C-BCBBFE20C3A2}"/>
              </a:ext>
            </a:extLst>
          </p:cNvPr>
          <p:cNvSpPr>
            <a:spLocks noGrp="1"/>
          </p:cNvSpPr>
          <p:nvPr>
            <p:ph sz="half" idx="19" hasCustomPrompt="1"/>
          </p:nvPr>
        </p:nvSpPr>
        <p:spPr>
          <a:xfrm>
            <a:off x="3627801" y="5181768"/>
            <a:ext cx="8090957" cy="895515"/>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lvl3pPr>
          </a:lstStyle>
          <a:p>
            <a:pPr lvl="0"/>
            <a:r>
              <a:rPr lang="en-US" dirty="0"/>
              <a:t>First Level</a:t>
            </a:r>
          </a:p>
          <a:p>
            <a:pPr lvl="1"/>
            <a:r>
              <a:rPr lang="en-US" dirty="0"/>
              <a:t>Second level</a:t>
            </a:r>
          </a:p>
        </p:txBody>
      </p:sp>
    </p:spTree>
    <p:custDataLst>
      <p:tags r:id="rId1"/>
    </p:custDataLst>
    <p:extLst>
      <p:ext uri="{BB962C8B-B14F-4D97-AF65-F5344CB8AC3E}">
        <p14:creationId xmlns:p14="http://schemas.microsoft.com/office/powerpoint/2010/main" val="2645674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5302E-3CB5-42AD-B464-F6B07B511A7B}"/>
              </a:ext>
            </a:extLst>
          </p:cNvPr>
          <p:cNvSpPr>
            <a:spLocks noGrp="1"/>
          </p:cNvSpPr>
          <p:nvPr>
            <p:ph type="title"/>
          </p:nvPr>
        </p:nvSpPr>
        <p:spPr/>
        <p:txBody>
          <a:bodyPr/>
          <a:lstStyle/>
          <a:p>
            <a:r>
              <a:rPr lang="en-US"/>
              <a:t>Click to edit Master title style</a:t>
            </a:r>
          </a:p>
        </p:txBody>
      </p:sp>
      <p:sp>
        <p:nvSpPr>
          <p:cNvPr id="4" name="Media Placeholder 3">
            <a:extLst>
              <a:ext uri="{FF2B5EF4-FFF2-40B4-BE49-F238E27FC236}">
                <a16:creationId xmlns:a16="http://schemas.microsoft.com/office/drawing/2014/main" id="{50C3DAD5-7018-41AE-A45F-20014BF27990}"/>
              </a:ext>
            </a:extLst>
          </p:cNvPr>
          <p:cNvSpPr>
            <a:spLocks noGrp="1"/>
          </p:cNvSpPr>
          <p:nvPr>
            <p:ph type="media" sz="quarter" idx="10"/>
          </p:nvPr>
        </p:nvSpPr>
        <p:spPr>
          <a:xfrm>
            <a:off x="476250" y="2120900"/>
            <a:ext cx="6361113" cy="3683000"/>
          </a:xfrm>
        </p:spPr>
        <p:txBody>
          <a:bodyPr/>
          <a:lstStyle>
            <a:lvl1pPr marL="0" indent="0">
              <a:buNone/>
              <a:defRPr/>
            </a:lvl1pPr>
          </a:lstStyle>
          <a:p>
            <a:endParaRPr lang="en-US" dirty="0"/>
          </a:p>
        </p:txBody>
      </p:sp>
      <p:sp>
        <p:nvSpPr>
          <p:cNvPr id="9" name="Text Placeholder 8">
            <a:extLst>
              <a:ext uri="{FF2B5EF4-FFF2-40B4-BE49-F238E27FC236}">
                <a16:creationId xmlns:a16="http://schemas.microsoft.com/office/drawing/2014/main" id="{AD03E3FD-A040-4AA5-BC67-8F46FFA45485}"/>
              </a:ext>
            </a:extLst>
          </p:cNvPr>
          <p:cNvSpPr>
            <a:spLocks noGrp="1"/>
          </p:cNvSpPr>
          <p:nvPr>
            <p:ph type="body" sz="quarter" idx="11" hasCustomPrompt="1"/>
          </p:nvPr>
        </p:nvSpPr>
        <p:spPr>
          <a:xfrm>
            <a:off x="7646988" y="3962401"/>
            <a:ext cx="3922712" cy="1841500"/>
          </a:xfrm>
        </p:spPr>
        <p:txBody>
          <a:bodyPr/>
          <a:lstStyle>
            <a:lvl1pPr marL="0" indent="0">
              <a:buNone/>
              <a:defRPr sz="1800"/>
            </a:lvl1pPr>
            <a:lvl5pPr>
              <a:defRPr sz="2400" b="0">
                <a:solidFill>
                  <a:srgbClr val="000000"/>
                </a:solidFill>
              </a:defRPr>
            </a:lvl5pPr>
          </a:lstStyle>
          <a:p>
            <a:pPr lvl="0"/>
            <a:r>
              <a:rPr lang="en-US" dirty="0"/>
              <a:t>Click to add caption to accompany content. </a:t>
            </a:r>
          </a:p>
        </p:txBody>
      </p:sp>
    </p:spTree>
    <p:extLst>
      <p:ext uri="{BB962C8B-B14F-4D97-AF65-F5344CB8AC3E}">
        <p14:creationId xmlns:p14="http://schemas.microsoft.com/office/powerpoint/2010/main" val="3258069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First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6E9E33-E057-4A6F-9659-AD275C64899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93" y="-7874"/>
            <a:ext cx="12191807" cy="6865874"/>
          </a:xfrm>
          <a:prstGeom prst="rect">
            <a:avLst/>
          </a:prstGeom>
        </p:spPr>
      </p:pic>
      <p:sp>
        <p:nvSpPr>
          <p:cNvPr id="2" name="Title"/>
          <p:cNvSpPr>
            <a:spLocks noGrp="1"/>
          </p:cNvSpPr>
          <p:nvPr>
            <p:ph type="ctrTitle" hasCustomPrompt="1"/>
          </p:nvPr>
        </p:nvSpPr>
        <p:spPr>
          <a:xfrm>
            <a:off x="7079916" y="1168663"/>
            <a:ext cx="4772406" cy="1424930"/>
          </a:xfrm>
        </p:spPr>
        <p:txBody>
          <a:bodyPr anchor="b"/>
          <a:lstStyle>
            <a:lvl1pPr algn="l">
              <a:defRPr sz="4800" baseline="0">
                <a:solidFill>
                  <a:schemeClr val="bg1"/>
                </a:solidFill>
              </a:defRPr>
            </a:lvl1pPr>
          </a:lstStyle>
          <a:p>
            <a:r>
              <a:rPr lang="en-US" dirty="0"/>
              <a:t>Chapter Number</a:t>
            </a:r>
          </a:p>
        </p:txBody>
      </p:sp>
      <p:sp>
        <p:nvSpPr>
          <p:cNvPr id="3" name="Subtitle 2"/>
          <p:cNvSpPr>
            <a:spLocks noGrp="1"/>
          </p:cNvSpPr>
          <p:nvPr>
            <p:ph type="subTitle" idx="1" hasCustomPrompt="1"/>
          </p:nvPr>
        </p:nvSpPr>
        <p:spPr>
          <a:xfrm>
            <a:off x="7079916" y="3080084"/>
            <a:ext cx="4772406" cy="2154566"/>
          </a:xfrm>
          <a:noFill/>
        </p:spPr>
        <p:txBody>
          <a:bodyPr anchor="t"/>
          <a:lstStyle>
            <a:lvl1pPr marL="0" indent="0" algn="l">
              <a:lnSpc>
                <a:spcPct val="100000"/>
              </a:lnSpc>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Name</a:t>
            </a:r>
          </a:p>
        </p:txBody>
      </p:sp>
      <p:sp>
        <p:nvSpPr>
          <p:cNvPr id="12" name="Picture Placeholder 11">
            <a:extLst>
              <a:ext uri="{FF2B5EF4-FFF2-40B4-BE49-F238E27FC236}">
                <a16:creationId xmlns:a16="http://schemas.microsoft.com/office/drawing/2014/main" id="{7BF6BBBC-452C-48FA-A1E1-E851567E5383}"/>
              </a:ext>
            </a:extLst>
          </p:cNvPr>
          <p:cNvSpPr>
            <a:spLocks noGrp="1"/>
          </p:cNvSpPr>
          <p:nvPr>
            <p:ph type="pic" sz="quarter" idx="11" hasCustomPrompt="1"/>
          </p:nvPr>
        </p:nvSpPr>
        <p:spPr>
          <a:xfrm>
            <a:off x="224993" y="269023"/>
            <a:ext cx="3200400" cy="4114800"/>
          </a:xfrm>
        </p:spPr>
        <p:txBody>
          <a:bodyPr/>
          <a:lstStyle>
            <a:lvl1pPr marL="0" indent="0">
              <a:buNone/>
              <a:defRPr b="1">
                <a:solidFill>
                  <a:schemeClr val="bg1"/>
                </a:solidFill>
              </a:defRPr>
            </a:lvl1pPr>
          </a:lstStyle>
          <a:p>
            <a:r>
              <a:rPr lang="en-US" dirty="0"/>
              <a:t>Add Image Here</a:t>
            </a:r>
          </a:p>
        </p:txBody>
      </p:sp>
      <p:pic>
        <p:nvPicPr>
          <p:cNvPr id="14" name="Picture 7">
            <a:extLst>
              <a:ext uri="{FF2B5EF4-FFF2-40B4-BE49-F238E27FC236}">
                <a16:creationId xmlns:a16="http://schemas.microsoft.com/office/drawing/2014/main" id="{367956C9-0A63-4A7F-B986-4D823905D530}"/>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4860" y="6444486"/>
            <a:ext cx="1261872" cy="28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a:extLst>
              <a:ext uri="{FF2B5EF4-FFF2-40B4-BE49-F238E27FC236}">
                <a16:creationId xmlns:a16="http://schemas.microsoft.com/office/drawing/2014/main" id="{6B326DFF-C872-4426-8563-39BC58624663}"/>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1"/>
                </a:solidFill>
                <a:latin typeface="+mn-lt"/>
              </a:rPr>
              <a:pPr/>
              <a:t>‹#›</a:t>
            </a:fld>
            <a:endParaRPr lang="en-US" sz="1100" dirty="0">
              <a:solidFill>
                <a:schemeClr val="bg1"/>
              </a:solidFill>
              <a:latin typeface="+mn-lt"/>
            </a:endParaRPr>
          </a:p>
        </p:txBody>
      </p:sp>
      <p:sp>
        <p:nvSpPr>
          <p:cNvPr id="5" name="Copyright">
            <a:extLst>
              <a:ext uri="{FF2B5EF4-FFF2-40B4-BE49-F238E27FC236}">
                <a16:creationId xmlns:a16="http://schemas.microsoft.com/office/drawing/2014/main" id="{FA4D4A75-B7C2-490A-97DA-C93EBF6064B2}"/>
              </a:ext>
            </a:extLst>
          </p:cNvPr>
          <p:cNvSpPr>
            <a:spLocks noGrp="1"/>
          </p:cNvSpPr>
          <p:nvPr>
            <p:ph type="body" sz="quarter" idx="12" hasCustomPrompt="1"/>
          </p:nvPr>
        </p:nvSpPr>
        <p:spPr>
          <a:xfrm>
            <a:off x="2103120" y="6355754"/>
            <a:ext cx="8961120" cy="430213"/>
          </a:xfrm>
        </p:spPr>
        <p:txBody>
          <a:bodyPr/>
          <a:lstStyle>
            <a:lvl1pPr marL="0" indent="0">
              <a:buNone/>
              <a:defRPr sz="1100">
                <a:solidFill>
                  <a:schemeClr val="bg1"/>
                </a:solidFill>
              </a:defRPr>
            </a:lvl1pPr>
          </a:lstStyle>
          <a:p>
            <a:pPr lvl="0"/>
            <a:r>
              <a:rPr lang="en-US" dirty="0"/>
              <a:t>[Author Name], [Book Title], [#] Edition. © [Insert Year] Cengage. All Rights Reserved. May not be scanned, copied or duplicated, or posted to a publicly accessible website, in whole or in part.</a:t>
            </a:r>
          </a:p>
        </p:txBody>
      </p:sp>
      <p:sp>
        <p:nvSpPr>
          <p:cNvPr id="10" name="Picture Placeholder 11">
            <a:extLst>
              <a:ext uri="{FF2B5EF4-FFF2-40B4-BE49-F238E27FC236}">
                <a16:creationId xmlns:a16="http://schemas.microsoft.com/office/drawing/2014/main" id="{648444F1-05A8-40A8-A717-3165EFA217E1}"/>
              </a:ext>
            </a:extLst>
          </p:cNvPr>
          <p:cNvSpPr>
            <a:spLocks noGrp="1"/>
          </p:cNvSpPr>
          <p:nvPr>
            <p:ph type="pic" sz="quarter" idx="13" hasCustomPrompt="1"/>
          </p:nvPr>
        </p:nvSpPr>
        <p:spPr>
          <a:xfrm>
            <a:off x="3641960" y="269023"/>
            <a:ext cx="3200400" cy="4114800"/>
          </a:xfrm>
        </p:spPr>
        <p:txBody>
          <a:bodyPr/>
          <a:lstStyle>
            <a:lvl1pPr marL="0" indent="0">
              <a:buNone/>
              <a:defRPr b="1">
                <a:solidFill>
                  <a:schemeClr val="bg1"/>
                </a:solidFill>
              </a:defRPr>
            </a:lvl1pPr>
          </a:lstStyle>
          <a:p>
            <a:r>
              <a:rPr lang="en-US" dirty="0"/>
              <a:t>Add Image Here</a:t>
            </a:r>
          </a:p>
        </p:txBody>
      </p:sp>
    </p:spTree>
    <p:custDataLst>
      <p:tags r:id="rId1"/>
    </p:custDataLst>
    <p:extLst>
      <p:ext uri="{BB962C8B-B14F-4D97-AF65-F5344CB8AC3E}">
        <p14:creationId xmlns:p14="http://schemas.microsoft.com/office/powerpoint/2010/main" val="996042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02453D6-AC12-45CC-BE0D-504F54815B6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93" y="-7874"/>
            <a:ext cx="12191807" cy="6865874"/>
          </a:xfrm>
          <a:prstGeom prst="rect">
            <a:avLst/>
          </a:prstGeom>
        </p:spPr>
      </p:pic>
      <p:sp>
        <p:nvSpPr>
          <p:cNvPr id="2" name="Title"/>
          <p:cNvSpPr>
            <a:spLocks noGrp="1"/>
          </p:cNvSpPr>
          <p:nvPr>
            <p:ph type="ctrTitle" hasCustomPrompt="1"/>
          </p:nvPr>
        </p:nvSpPr>
        <p:spPr>
          <a:xfrm>
            <a:off x="914400" y="1153123"/>
            <a:ext cx="10424160" cy="2387600"/>
          </a:xfrm>
        </p:spPr>
        <p:txBody>
          <a:bodyPr anchor="b"/>
          <a:lstStyle>
            <a:lvl1pPr algn="ctr">
              <a:defRPr sz="5400" baseline="0">
                <a:solidFill>
                  <a:schemeClr val="bg1"/>
                </a:solidFill>
              </a:defRPr>
            </a:lvl1pPr>
          </a:lstStyle>
          <a:p>
            <a:r>
              <a:rPr lang="en-US" dirty="0"/>
              <a:t>Title </a:t>
            </a:r>
          </a:p>
        </p:txBody>
      </p:sp>
      <p:sp>
        <p:nvSpPr>
          <p:cNvPr id="3" name="Subtitle 2"/>
          <p:cNvSpPr>
            <a:spLocks noGrp="1"/>
          </p:cNvSpPr>
          <p:nvPr>
            <p:ph type="subTitle" idx="1" hasCustomPrompt="1"/>
          </p:nvPr>
        </p:nvSpPr>
        <p:spPr>
          <a:xfrm>
            <a:off x="914400" y="3809720"/>
            <a:ext cx="10424160" cy="1424930"/>
          </a:xfrm>
          <a:noFill/>
        </p:spPr>
        <p:txBody>
          <a:bodyPr anchor="t"/>
          <a:lstStyle>
            <a:lvl1pPr marL="0" indent="0" algn="ctr">
              <a:lnSpc>
                <a:spcPct val="100000"/>
              </a:lnSpc>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p>
        </p:txBody>
      </p:sp>
      <p:pic>
        <p:nvPicPr>
          <p:cNvPr id="14" name="Picture 7">
            <a:extLst>
              <a:ext uri="{FF2B5EF4-FFF2-40B4-BE49-F238E27FC236}">
                <a16:creationId xmlns:a16="http://schemas.microsoft.com/office/drawing/2014/main" id="{367956C9-0A63-4A7F-B986-4D823905D530}"/>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4860" y="6444486"/>
            <a:ext cx="1261872" cy="28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5">
            <a:extLst>
              <a:ext uri="{FF2B5EF4-FFF2-40B4-BE49-F238E27FC236}">
                <a16:creationId xmlns:a16="http://schemas.microsoft.com/office/drawing/2014/main" id="{8D6FEA2F-362B-4EAB-BFA4-233A863C0DE7}"/>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1"/>
                </a:solidFill>
                <a:latin typeface="+mn-lt"/>
              </a:rPr>
              <a:pPr/>
              <a:t>‹#›</a:t>
            </a:fld>
            <a:endParaRPr lang="en-US" sz="1100" dirty="0">
              <a:solidFill>
                <a:schemeClr val="bg1"/>
              </a:solidFill>
              <a:latin typeface="+mn-lt"/>
            </a:endParaRPr>
          </a:p>
        </p:txBody>
      </p:sp>
      <p:sp>
        <p:nvSpPr>
          <p:cNvPr id="8" name="Copyright">
            <a:extLst>
              <a:ext uri="{FF2B5EF4-FFF2-40B4-BE49-F238E27FC236}">
                <a16:creationId xmlns:a16="http://schemas.microsoft.com/office/drawing/2014/main" id="{0581EE69-5B12-4316-9F18-5E31FC9A3125}"/>
              </a:ext>
            </a:extLst>
          </p:cNvPr>
          <p:cNvSpPr>
            <a:spLocks noGrp="1"/>
          </p:cNvSpPr>
          <p:nvPr>
            <p:ph type="body" sz="quarter" idx="12" hasCustomPrompt="1"/>
          </p:nvPr>
        </p:nvSpPr>
        <p:spPr>
          <a:xfrm>
            <a:off x="2103120" y="6355754"/>
            <a:ext cx="8961120" cy="430213"/>
          </a:xfrm>
        </p:spPr>
        <p:txBody>
          <a:bodyPr/>
          <a:lstStyle>
            <a:lvl1pPr marL="0" indent="0">
              <a:buNone/>
              <a:defRPr sz="1100">
                <a:solidFill>
                  <a:schemeClr val="bg1"/>
                </a:solidFill>
              </a:defRPr>
            </a:lvl1pPr>
          </a:lstStyle>
          <a:p>
            <a:pPr lvl="0"/>
            <a:r>
              <a:rPr lang="en-US" dirty="0"/>
              <a:t>[Author Name], [Book Title], [#] Edition. © [Insert Year] Cengage. All Rights Reserved. May not be scanned, copied or duplicated, or posted to a publicly accessible website, in whole or in part.</a:t>
            </a:r>
          </a:p>
        </p:txBody>
      </p:sp>
    </p:spTree>
    <p:custDataLst>
      <p:tags r:id="rId1"/>
    </p:custDataLst>
    <p:extLst>
      <p:ext uri="{BB962C8B-B14F-4D97-AF65-F5344CB8AC3E}">
        <p14:creationId xmlns:p14="http://schemas.microsoft.com/office/powerpoint/2010/main" val="2377341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p:cNvSpPr>
            <a:spLocks noGrp="1"/>
          </p:cNvSpPr>
          <p:nvPr>
            <p:ph idx="1" hasCustomPrompt="1"/>
          </p:nvPr>
        </p:nvSpPr>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929485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5" name="Content Placeholder 2">
            <a:extLst>
              <a:ext uri="{FF2B5EF4-FFF2-40B4-BE49-F238E27FC236}">
                <a16:creationId xmlns:a16="http://schemas.microsoft.com/office/drawing/2014/main" id="{E746DB13-92A9-47C2-9058-218A0E2EDCFC}"/>
              </a:ext>
            </a:extLst>
          </p:cNvPr>
          <p:cNvSpPr>
            <a:spLocks noGrp="1"/>
          </p:cNvSpPr>
          <p:nvPr>
            <p:ph idx="10"/>
          </p:nvPr>
        </p:nvSpPr>
        <p:spPr>
          <a:xfrm>
            <a:off x="476843" y="1825625"/>
            <a:ext cx="5542956" cy="492443"/>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3" name="Content Placeholder Left"/>
          <p:cNvSpPr>
            <a:spLocks noGrp="1"/>
          </p:cNvSpPr>
          <p:nvPr>
            <p:ph sz="half" idx="1" hasCustomPrompt="1"/>
          </p:nvPr>
        </p:nvSpPr>
        <p:spPr>
          <a:xfrm>
            <a:off x="476843" y="2473693"/>
            <a:ext cx="5542957" cy="3703270"/>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6" name="Content Placeholder 2">
            <a:extLst>
              <a:ext uri="{FF2B5EF4-FFF2-40B4-BE49-F238E27FC236}">
                <a16:creationId xmlns:a16="http://schemas.microsoft.com/office/drawing/2014/main" id="{25D6101F-D933-4709-A0BA-1CB69D3DC64B}"/>
              </a:ext>
            </a:extLst>
          </p:cNvPr>
          <p:cNvSpPr>
            <a:spLocks noGrp="1"/>
          </p:cNvSpPr>
          <p:nvPr>
            <p:ph idx="11"/>
          </p:nvPr>
        </p:nvSpPr>
        <p:spPr>
          <a:xfrm>
            <a:off x="6172200" y="1825625"/>
            <a:ext cx="5542956" cy="492443"/>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Content Placeholder Right"/>
          <p:cNvSpPr>
            <a:spLocks noGrp="1"/>
          </p:cNvSpPr>
          <p:nvPr>
            <p:ph sz="half" idx="2" hasCustomPrompt="1"/>
          </p:nvPr>
        </p:nvSpPr>
        <p:spPr>
          <a:xfrm>
            <a:off x="6172200" y="2473691"/>
            <a:ext cx="5542956" cy="3703271"/>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2206962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76843" y="473246"/>
            <a:ext cx="11241915" cy="909670"/>
          </a:xfrm>
        </p:spPr>
        <p:txBody>
          <a:bodyPr/>
          <a:lstStyle>
            <a:lvl1pPr>
              <a:defRPr/>
            </a:lvl1pPr>
          </a:lstStyle>
          <a:p>
            <a:r>
              <a:rPr lang="en-US" dirty="0"/>
              <a:t>Slide Title</a:t>
            </a:r>
          </a:p>
        </p:txBody>
      </p:sp>
      <p:sp>
        <p:nvSpPr>
          <p:cNvPr id="6" name="Content Placeholder 2">
            <a:extLst>
              <a:ext uri="{FF2B5EF4-FFF2-40B4-BE49-F238E27FC236}">
                <a16:creationId xmlns:a16="http://schemas.microsoft.com/office/drawing/2014/main" id="{72EB7A33-D6FD-4ACA-9D6B-0B6FF455A81D}"/>
              </a:ext>
            </a:extLst>
          </p:cNvPr>
          <p:cNvSpPr>
            <a:spLocks noGrp="1"/>
          </p:cNvSpPr>
          <p:nvPr>
            <p:ph idx="11"/>
          </p:nvPr>
        </p:nvSpPr>
        <p:spPr>
          <a:xfrm>
            <a:off x="476844" y="1582938"/>
            <a:ext cx="3344530" cy="800219"/>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dirty="0"/>
              <a:t>Click to edit Master text styles</a:t>
            </a:r>
          </a:p>
        </p:txBody>
      </p:sp>
      <p:sp>
        <p:nvSpPr>
          <p:cNvPr id="3" name="Content Placeholder Left"/>
          <p:cNvSpPr>
            <a:spLocks noGrp="1"/>
          </p:cNvSpPr>
          <p:nvPr>
            <p:ph sz="half" idx="1" hasCustomPrompt="1"/>
          </p:nvPr>
        </p:nvSpPr>
        <p:spPr>
          <a:xfrm>
            <a:off x="476844" y="2583180"/>
            <a:ext cx="3344530" cy="3593782"/>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7" name="Content Placeholder 2">
            <a:extLst>
              <a:ext uri="{FF2B5EF4-FFF2-40B4-BE49-F238E27FC236}">
                <a16:creationId xmlns:a16="http://schemas.microsoft.com/office/drawing/2014/main" id="{7FA33BDC-54C4-45B0-9977-6AD260A7B844}"/>
              </a:ext>
            </a:extLst>
          </p:cNvPr>
          <p:cNvSpPr>
            <a:spLocks noGrp="1"/>
          </p:cNvSpPr>
          <p:nvPr>
            <p:ph idx="12"/>
          </p:nvPr>
        </p:nvSpPr>
        <p:spPr>
          <a:xfrm>
            <a:off x="4423735" y="1582937"/>
            <a:ext cx="3344530" cy="800219"/>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dirty="0"/>
              <a:t>Click to edit Master text styles</a:t>
            </a:r>
          </a:p>
        </p:txBody>
      </p:sp>
      <p:sp>
        <p:nvSpPr>
          <p:cNvPr id="5" name="Content Placeholder Middle">
            <a:extLst>
              <a:ext uri="{FF2B5EF4-FFF2-40B4-BE49-F238E27FC236}">
                <a16:creationId xmlns:a16="http://schemas.microsoft.com/office/drawing/2014/main" id="{1D13BCCE-AB68-426C-9401-BABA201385F3}"/>
              </a:ext>
            </a:extLst>
          </p:cNvPr>
          <p:cNvSpPr>
            <a:spLocks noGrp="1"/>
          </p:cNvSpPr>
          <p:nvPr>
            <p:ph sz="half" idx="10" hasCustomPrompt="1"/>
          </p:nvPr>
        </p:nvSpPr>
        <p:spPr>
          <a:xfrm>
            <a:off x="4423735" y="2583179"/>
            <a:ext cx="3344530" cy="3597195"/>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8" name="Content Placeholder 2">
            <a:extLst>
              <a:ext uri="{FF2B5EF4-FFF2-40B4-BE49-F238E27FC236}">
                <a16:creationId xmlns:a16="http://schemas.microsoft.com/office/drawing/2014/main" id="{9F912163-109E-42CF-B7A9-36D05095C5E3}"/>
              </a:ext>
            </a:extLst>
          </p:cNvPr>
          <p:cNvSpPr>
            <a:spLocks noGrp="1"/>
          </p:cNvSpPr>
          <p:nvPr>
            <p:ph idx="13"/>
          </p:nvPr>
        </p:nvSpPr>
        <p:spPr>
          <a:xfrm>
            <a:off x="8366760" y="1588654"/>
            <a:ext cx="3344530" cy="800219"/>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dirty="0"/>
              <a:t>Click to edit Master text styles</a:t>
            </a:r>
          </a:p>
        </p:txBody>
      </p:sp>
      <p:sp>
        <p:nvSpPr>
          <p:cNvPr id="4" name="Content Placeholder Right"/>
          <p:cNvSpPr>
            <a:spLocks noGrp="1"/>
          </p:cNvSpPr>
          <p:nvPr>
            <p:ph sz="half" idx="2" hasCustomPrompt="1"/>
          </p:nvPr>
        </p:nvSpPr>
        <p:spPr>
          <a:xfrm>
            <a:off x="8370626" y="2579767"/>
            <a:ext cx="3344530" cy="3597195"/>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a:p>
            <a:pPr lvl="2"/>
            <a:endParaRPr lang="en-US" dirty="0"/>
          </a:p>
        </p:txBody>
      </p:sp>
    </p:spTree>
    <p:custDataLst>
      <p:tags r:id="rId1"/>
    </p:custDataLst>
    <p:extLst>
      <p:ext uri="{BB962C8B-B14F-4D97-AF65-F5344CB8AC3E}">
        <p14:creationId xmlns:p14="http://schemas.microsoft.com/office/powerpoint/2010/main" val="688104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8" name="Title"/>
          <p:cNvSpPr>
            <a:spLocks noGrp="1"/>
          </p:cNvSpPr>
          <p:nvPr>
            <p:ph type="title" hasCustomPrompt="1"/>
          </p:nvPr>
        </p:nvSpPr>
        <p:spPr>
          <a:xfrm>
            <a:off x="476843" y="473245"/>
            <a:ext cx="11241915" cy="1217447"/>
          </a:xfrm>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8767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2621900"/>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10" name="Content Placeholder Bottom"/>
          <p:cNvSpPr>
            <a:spLocks noGrp="1"/>
          </p:cNvSpPr>
          <p:nvPr>
            <p:ph type="body" sz="quarter" idx="13" hasCustomPrompt="1"/>
          </p:nvPr>
        </p:nvSpPr>
        <p:spPr>
          <a:xfrm>
            <a:off x="476844" y="5395327"/>
            <a:ext cx="11241914" cy="951787"/>
          </a:xfrm>
        </p:spPr>
        <p:txBody>
          <a:bodyPr/>
          <a:lstStyle>
            <a:lvl1pPr marL="112713" indent="-112713">
              <a:defRPr sz="900" b="0">
                <a:solidFill>
                  <a:srgbClr val="000000"/>
                </a:solidFill>
              </a:defRPr>
            </a:lvl1pPr>
            <a:lvl2pPr marL="336550" indent="-112713">
              <a:defRPr sz="900" b="0">
                <a:solidFill>
                  <a:srgbClr val="000000"/>
                </a:solidFill>
              </a:defRPr>
            </a:lvl2pPr>
            <a:lvl3pPr marL="685800" indent="-168275">
              <a:defRPr sz="900" b="0">
                <a:solidFill>
                  <a:srgbClr val="000000"/>
                </a:solidFill>
              </a:defRPr>
            </a:lvl3pPr>
            <a:lvl4pPr>
              <a:defRPr sz="900" b="0"/>
            </a:lvl4pPr>
            <a:lvl5pPr>
              <a:defRPr sz="900" b="0"/>
            </a:lvl5pPr>
          </a:lstStyle>
          <a:p>
            <a:pPr lvl="0"/>
            <a:r>
              <a:rPr lang="en-US" dirty="0"/>
              <a:t>Click to edit Master text styles</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417550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02453D6-AC12-45CC-BE0D-504F54815B6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93" y="-7874"/>
            <a:ext cx="12191807" cy="6865874"/>
          </a:xfrm>
          <a:prstGeom prst="rect">
            <a:avLst/>
          </a:prstGeom>
        </p:spPr>
      </p:pic>
      <p:sp>
        <p:nvSpPr>
          <p:cNvPr id="2" name="Title"/>
          <p:cNvSpPr>
            <a:spLocks noGrp="1"/>
          </p:cNvSpPr>
          <p:nvPr>
            <p:ph type="ctrTitle" hasCustomPrompt="1"/>
          </p:nvPr>
        </p:nvSpPr>
        <p:spPr>
          <a:xfrm>
            <a:off x="914400" y="1153123"/>
            <a:ext cx="10424160" cy="2387600"/>
          </a:xfrm>
        </p:spPr>
        <p:txBody>
          <a:bodyPr anchor="b"/>
          <a:lstStyle>
            <a:lvl1pPr algn="ctr">
              <a:defRPr sz="5400" baseline="0">
                <a:solidFill>
                  <a:schemeClr val="bg1"/>
                </a:solidFill>
              </a:defRPr>
            </a:lvl1pPr>
          </a:lstStyle>
          <a:p>
            <a:r>
              <a:rPr lang="en-US" dirty="0"/>
              <a:t>Title </a:t>
            </a:r>
          </a:p>
        </p:txBody>
      </p:sp>
      <p:sp>
        <p:nvSpPr>
          <p:cNvPr id="3" name="Subtitle 2"/>
          <p:cNvSpPr>
            <a:spLocks noGrp="1"/>
          </p:cNvSpPr>
          <p:nvPr>
            <p:ph type="subTitle" idx="1" hasCustomPrompt="1"/>
          </p:nvPr>
        </p:nvSpPr>
        <p:spPr>
          <a:xfrm>
            <a:off x="914400" y="3809720"/>
            <a:ext cx="10424160" cy="1424930"/>
          </a:xfrm>
          <a:noFill/>
        </p:spPr>
        <p:txBody>
          <a:bodyPr anchor="t"/>
          <a:lstStyle>
            <a:lvl1pPr marL="0" indent="0" algn="ctr">
              <a:lnSpc>
                <a:spcPct val="100000"/>
              </a:lnSpc>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p>
        </p:txBody>
      </p:sp>
      <p:pic>
        <p:nvPicPr>
          <p:cNvPr id="14" name="Picture 7">
            <a:extLst>
              <a:ext uri="{FF2B5EF4-FFF2-40B4-BE49-F238E27FC236}">
                <a16:creationId xmlns:a16="http://schemas.microsoft.com/office/drawing/2014/main" id="{367956C9-0A63-4A7F-B986-4D823905D530}"/>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4860" y="6444486"/>
            <a:ext cx="1261872" cy="28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5">
            <a:extLst>
              <a:ext uri="{FF2B5EF4-FFF2-40B4-BE49-F238E27FC236}">
                <a16:creationId xmlns:a16="http://schemas.microsoft.com/office/drawing/2014/main" id="{8D6FEA2F-362B-4EAB-BFA4-233A863C0DE7}"/>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1"/>
                </a:solidFill>
                <a:latin typeface="+mn-lt"/>
              </a:rPr>
              <a:pPr/>
              <a:t>‹#›</a:t>
            </a:fld>
            <a:endParaRPr lang="en-US" sz="1100" dirty="0">
              <a:solidFill>
                <a:schemeClr val="bg1"/>
              </a:solidFill>
              <a:latin typeface="+mn-lt"/>
            </a:endParaRPr>
          </a:p>
        </p:txBody>
      </p:sp>
      <p:sp>
        <p:nvSpPr>
          <p:cNvPr id="8" name="Copyright">
            <a:extLst>
              <a:ext uri="{FF2B5EF4-FFF2-40B4-BE49-F238E27FC236}">
                <a16:creationId xmlns:a16="http://schemas.microsoft.com/office/drawing/2014/main" id="{0581EE69-5B12-4316-9F18-5E31FC9A3125}"/>
              </a:ext>
            </a:extLst>
          </p:cNvPr>
          <p:cNvSpPr>
            <a:spLocks noGrp="1"/>
          </p:cNvSpPr>
          <p:nvPr>
            <p:ph type="body" sz="quarter" idx="12" hasCustomPrompt="1"/>
          </p:nvPr>
        </p:nvSpPr>
        <p:spPr>
          <a:xfrm>
            <a:off x="2103120" y="6355754"/>
            <a:ext cx="8961120" cy="430213"/>
          </a:xfrm>
        </p:spPr>
        <p:txBody>
          <a:bodyPr/>
          <a:lstStyle>
            <a:lvl1pPr marL="0" indent="0">
              <a:buNone/>
              <a:defRPr sz="1100">
                <a:solidFill>
                  <a:schemeClr val="bg1"/>
                </a:solidFill>
              </a:defRPr>
            </a:lvl1pPr>
          </a:lstStyle>
          <a:p>
            <a:pPr lvl="0"/>
            <a:r>
              <a:rPr lang="en-US" dirty="0"/>
              <a:t>[Author Name], [Book Title], [#] Edition. © [Insert Year] Cengage. All Rights Reserved. May not be scanned, copied or duplicated, or posted to a publicly accessible website, in whole or in part.</a:t>
            </a:r>
          </a:p>
        </p:txBody>
      </p:sp>
    </p:spTree>
    <p:custDataLst>
      <p:tags r:id="rId1"/>
    </p:custDataLst>
    <p:extLst>
      <p:ext uri="{BB962C8B-B14F-4D97-AF65-F5344CB8AC3E}">
        <p14:creationId xmlns:p14="http://schemas.microsoft.com/office/powerpoint/2010/main" val="803553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Subtitle/Images">
    <p:spTree>
      <p:nvGrpSpPr>
        <p:cNvPr id="1" name=""/>
        <p:cNvGrpSpPr/>
        <p:nvPr/>
      </p:nvGrpSpPr>
      <p:grpSpPr>
        <a:xfrm>
          <a:off x="0" y="0"/>
          <a:ext cx="0" cy="0"/>
          <a:chOff x="0" y="0"/>
          <a:chExt cx="0" cy="0"/>
        </a:xfrm>
      </p:grpSpPr>
      <p:sp>
        <p:nvSpPr>
          <p:cNvPr id="8" name="Title"/>
          <p:cNvSpPr>
            <a:spLocks noGrp="1"/>
          </p:cNvSpPr>
          <p:nvPr>
            <p:ph type="title" hasCustomPrompt="1"/>
          </p:nvPr>
        </p:nvSpPr>
        <p:spPr>
          <a:xfrm>
            <a:off x="476843" y="368315"/>
            <a:ext cx="11241915" cy="1217447"/>
          </a:xfrm>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5769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1505492"/>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stStyle>
          <a:p>
            <a:pPr lvl="0"/>
            <a:r>
              <a:rPr lang="en-US" dirty="0"/>
              <a:t>First Level</a:t>
            </a:r>
          </a:p>
          <a:p>
            <a:pPr lvl="1"/>
            <a:r>
              <a:rPr lang="en-US" dirty="0"/>
              <a:t>Second level</a:t>
            </a:r>
          </a:p>
          <a:p>
            <a:pPr lvl="2"/>
            <a:r>
              <a:rPr lang="en-US" dirty="0"/>
              <a:t>Third level</a:t>
            </a:r>
          </a:p>
        </p:txBody>
      </p:sp>
      <p:sp>
        <p:nvSpPr>
          <p:cNvPr id="6" name="Content Placeholder 1">
            <a:extLst>
              <a:ext uri="{FF2B5EF4-FFF2-40B4-BE49-F238E27FC236}">
                <a16:creationId xmlns:a16="http://schemas.microsoft.com/office/drawing/2014/main" id="{B7E0CC24-A3CA-45F3-BF2B-B8EB09000563}"/>
              </a:ext>
            </a:extLst>
          </p:cNvPr>
          <p:cNvSpPr>
            <a:spLocks noGrp="1"/>
          </p:cNvSpPr>
          <p:nvPr>
            <p:ph idx="10" hasCustomPrompt="1"/>
          </p:nvPr>
        </p:nvSpPr>
        <p:spPr>
          <a:xfrm>
            <a:off x="476844" y="4310385"/>
            <a:ext cx="2563240" cy="2024480"/>
          </a:xfrm>
        </p:spPr>
        <p:txBody>
          <a:bodyPr/>
          <a:lstStyle>
            <a:lvl1pPr marL="0" indent="0" algn="ctr">
              <a:buNone/>
              <a:defRPr>
                <a:solidFill>
                  <a:srgbClr val="000000"/>
                </a:solidFill>
              </a:defRPr>
            </a:lvl1pPr>
          </a:lstStyle>
          <a:p>
            <a:pPr lvl="0"/>
            <a:r>
              <a:rPr lang="en-US" dirty="0"/>
              <a:t>Insert here 1</a:t>
            </a:r>
          </a:p>
        </p:txBody>
      </p:sp>
      <p:sp>
        <p:nvSpPr>
          <p:cNvPr id="7" name="Content Placeholder 2">
            <a:extLst>
              <a:ext uri="{FF2B5EF4-FFF2-40B4-BE49-F238E27FC236}">
                <a16:creationId xmlns:a16="http://schemas.microsoft.com/office/drawing/2014/main" id="{0065DFA3-2F0A-45C7-8124-3D672EB9205A}"/>
              </a:ext>
            </a:extLst>
          </p:cNvPr>
          <p:cNvSpPr>
            <a:spLocks noGrp="1"/>
          </p:cNvSpPr>
          <p:nvPr>
            <p:ph idx="11" hasCustomPrompt="1"/>
          </p:nvPr>
        </p:nvSpPr>
        <p:spPr>
          <a:xfrm>
            <a:off x="3382488" y="4310385"/>
            <a:ext cx="2563240" cy="2024480"/>
          </a:xfrm>
        </p:spPr>
        <p:txBody>
          <a:bodyPr/>
          <a:lstStyle>
            <a:lvl1pPr marL="0" indent="0" algn="ctr">
              <a:buNone/>
              <a:defRPr>
                <a:solidFill>
                  <a:srgbClr val="000000"/>
                </a:solidFill>
              </a:defRPr>
            </a:lvl1pPr>
          </a:lstStyle>
          <a:p>
            <a:pPr lvl="0"/>
            <a:r>
              <a:rPr lang="en-US" dirty="0"/>
              <a:t>Insert here 2</a:t>
            </a:r>
          </a:p>
        </p:txBody>
      </p:sp>
      <p:sp>
        <p:nvSpPr>
          <p:cNvPr id="9" name="Content Placeholder 3">
            <a:extLst>
              <a:ext uri="{FF2B5EF4-FFF2-40B4-BE49-F238E27FC236}">
                <a16:creationId xmlns:a16="http://schemas.microsoft.com/office/drawing/2014/main" id="{5EAAA4B2-2F70-4899-9014-89954C200D50}"/>
              </a:ext>
            </a:extLst>
          </p:cNvPr>
          <p:cNvSpPr>
            <a:spLocks noGrp="1"/>
          </p:cNvSpPr>
          <p:nvPr>
            <p:ph idx="13" hasCustomPrompt="1"/>
          </p:nvPr>
        </p:nvSpPr>
        <p:spPr>
          <a:xfrm>
            <a:off x="6281896" y="4319291"/>
            <a:ext cx="2563240" cy="2024480"/>
          </a:xfrm>
        </p:spPr>
        <p:txBody>
          <a:bodyPr/>
          <a:lstStyle>
            <a:lvl1pPr marL="0" indent="0" algn="ctr">
              <a:buNone/>
              <a:defRPr>
                <a:solidFill>
                  <a:srgbClr val="000000"/>
                </a:solidFill>
              </a:defRPr>
            </a:lvl1pPr>
          </a:lstStyle>
          <a:p>
            <a:pPr lvl="0"/>
            <a:r>
              <a:rPr lang="en-US" dirty="0"/>
              <a:t>Insert here 3</a:t>
            </a:r>
          </a:p>
        </p:txBody>
      </p:sp>
      <p:sp>
        <p:nvSpPr>
          <p:cNvPr id="11" name="Content Placeholder 4">
            <a:extLst>
              <a:ext uri="{FF2B5EF4-FFF2-40B4-BE49-F238E27FC236}">
                <a16:creationId xmlns:a16="http://schemas.microsoft.com/office/drawing/2014/main" id="{138B1A98-C967-4B94-B1F7-E158393317F4}"/>
              </a:ext>
            </a:extLst>
          </p:cNvPr>
          <p:cNvSpPr>
            <a:spLocks noGrp="1"/>
          </p:cNvSpPr>
          <p:nvPr>
            <p:ph idx="15" hasCustomPrompt="1"/>
          </p:nvPr>
        </p:nvSpPr>
        <p:spPr>
          <a:xfrm>
            <a:off x="9151916" y="4319291"/>
            <a:ext cx="2563240" cy="2024480"/>
          </a:xfrm>
        </p:spPr>
        <p:txBody>
          <a:bodyPr/>
          <a:lstStyle>
            <a:lvl1pPr marL="0" indent="0" algn="ctr">
              <a:buNone/>
              <a:defRPr>
                <a:solidFill>
                  <a:srgbClr val="000000"/>
                </a:solidFill>
              </a:defRPr>
            </a:lvl1pPr>
          </a:lstStyle>
          <a:p>
            <a:pPr lvl="0"/>
            <a:r>
              <a:rPr lang="en-US" dirty="0"/>
              <a:t>Insert here 4</a:t>
            </a:r>
          </a:p>
        </p:txBody>
      </p:sp>
    </p:spTree>
    <p:custDataLst>
      <p:tags r:id="rId1"/>
    </p:custDataLst>
    <p:extLst>
      <p:ext uri="{BB962C8B-B14F-4D97-AF65-F5344CB8AC3E}">
        <p14:creationId xmlns:p14="http://schemas.microsoft.com/office/powerpoint/2010/main" val="4247893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ulti Image/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1"/>
          <p:cNvSpPr>
            <a:spLocks noGrp="1"/>
          </p:cNvSpPr>
          <p:nvPr>
            <p:ph idx="1" hasCustomPrompt="1"/>
          </p:nvPr>
        </p:nvSpPr>
        <p:spPr>
          <a:xfrm>
            <a:off x="476844" y="1944375"/>
            <a:ext cx="2563240" cy="2024480"/>
          </a:xfrm>
        </p:spPr>
        <p:txBody>
          <a:bodyPr/>
          <a:lstStyle>
            <a:lvl1pPr marL="0" indent="0" algn="ctr">
              <a:buNone/>
              <a:defRPr>
                <a:solidFill>
                  <a:srgbClr val="000000"/>
                </a:solidFill>
              </a:defRPr>
            </a:lvl1pPr>
          </a:lstStyle>
          <a:p>
            <a:pPr lvl="0"/>
            <a:r>
              <a:rPr lang="en-US" dirty="0"/>
              <a:t>Insert here 1</a:t>
            </a:r>
          </a:p>
        </p:txBody>
      </p:sp>
      <p:sp>
        <p:nvSpPr>
          <p:cNvPr id="15" name="Content Placeholder 2">
            <a:extLst>
              <a:ext uri="{FF2B5EF4-FFF2-40B4-BE49-F238E27FC236}">
                <a16:creationId xmlns:a16="http://schemas.microsoft.com/office/drawing/2014/main" id="{A951D41C-52EA-4F3C-BC8E-A9309F4EB627}"/>
              </a:ext>
            </a:extLst>
          </p:cNvPr>
          <p:cNvSpPr>
            <a:spLocks noGrp="1"/>
          </p:cNvSpPr>
          <p:nvPr>
            <p:ph idx="11" hasCustomPrompt="1"/>
          </p:nvPr>
        </p:nvSpPr>
        <p:spPr>
          <a:xfrm>
            <a:off x="3382488" y="1944375"/>
            <a:ext cx="2563240" cy="2024480"/>
          </a:xfrm>
        </p:spPr>
        <p:txBody>
          <a:bodyPr/>
          <a:lstStyle>
            <a:lvl1pPr marL="0" indent="0" algn="ctr">
              <a:buNone/>
              <a:defRPr>
                <a:solidFill>
                  <a:srgbClr val="000000"/>
                </a:solidFill>
              </a:defRPr>
            </a:lvl1pPr>
          </a:lstStyle>
          <a:p>
            <a:pPr lvl="0"/>
            <a:r>
              <a:rPr lang="en-US" dirty="0"/>
              <a:t>Insert here 2</a:t>
            </a:r>
          </a:p>
        </p:txBody>
      </p:sp>
      <p:sp>
        <p:nvSpPr>
          <p:cNvPr id="17" name="Content Placeholder 3">
            <a:extLst>
              <a:ext uri="{FF2B5EF4-FFF2-40B4-BE49-F238E27FC236}">
                <a16:creationId xmlns:a16="http://schemas.microsoft.com/office/drawing/2014/main" id="{1CD2ACDE-E8DF-4B19-9DBB-017510EECF31}"/>
              </a:ext>
            </a:extLst>
          </p:cNvPr>
          <p:cNvSpPr>
            <a:spLocks noGrp="1"/>
          </p:cNvSpPr>
          <p:nvPr>
            <p:ph idx="13" hasCustomPrompt="1"/>
          </p:nvPr>
        </p:nvSpPr>
        <p:spPr>
          <a:xfrm>
            <a:off x="6281896" y="1953281"/>
            <a:ext cx="2563240" cy="2024480"/>
          </a:xfrm>
        </p:spPr>
        <p:txBody>
          <a:bodyPr/>
          <a:lstStyle>
            <a:lvl1pPr marL="0" indent="0" algn="ctr">
              <a:buNone/>
              <a:defRPr>
                <a:solidFill>
                  <a:srgbClr val="000000"/>
                </a:solidFill>
              </a:defRPr>
            </a:lvl1pPr>
          </a:lstStyle>
          <a:p>
            <a:pPr lvl="0"/>
            <a:r>
              <a:rPr lang="en-US" dirty="0"/>
              <a:t>Insert here 3</a:t>
            </a:r>
          </a:p>
        </p:txBody>
      </p:sp>
      <p:sp>
        <p:nvSpPr>
          <p:cNvPr id="19" name="Content Placeholder 4">
            <a:extLst>
              <a:ext uri="{FF2B5EF4-FFF2-40B4-BE49-F238E27FC236}">
                <a16:creationId xmlns:a16="http://schemas.microsoft.com/office/drawing/2014/main" id="{F18F8C24-8F67-4A0C-8E2F-54E8026EAD00}"/>
              </a:ext>
            </a:extLst>
          </p:cNvPr>
          <p:cNvSpPr>
            <a:spLocks noGrp="1"/>
          </p:cNvSpPr>
          <p:nvPr>
            <p:ph idx="15" hasCustomPrompt="1"/>
          </p:nvPr>
        </p:nvSpPr>
        <p:spPr>
          <a:xfrm>
            <a:off x="9151916" y="1953281"/>
            <a:ext cx="2563240" cy="2024480"/>
          </a:xfrm>
        </p:spPr>
        <p:txBody>
          <a:bodyPr/>
          <a:lstStyle>
            <a:lvl1pPr marL="0" indent="0" algn="ctr">
              <a:buNone/>
              <a:defRPr>
                <a:solidFill>
                  <a:srgbClr val="000000"/>
                </a:solidFill>
              </a:defRPr>
            </a:lvl1pPr>
          </a:lstStyle>
          <a:p>
            <a:pPr lvl="0"/>
            <a:r>
              <a:rPr lang="en-US" dirty="0"/>
              <a:t>Insert here 4</a:t>
            </a:r>
          </a:p>
        </p:txBody>
      </p:sp>
      <p:sp>
        <p:nvSpPr>
          <p:cNvPr id="9" name="Content Placeholder 5">
            <a:extLst>
              <a:ext uri="{FF2B5EF4-FFF2-40B4-BE49-F238E27FC236}">
                <a16:creationId xmlns:a16="http://schemas.microsoft.com/office/drawing/2014/main" id="{1950DDEC-E898-4F6D-A7F2-930A23B3C11F}"/>
              </a:ext>
            </a:extLst>
          </p:cNvPr>
          <p:cNvSpPr>
            <a:spLocks noGrp="1"/>
          </p:cNvSpPr>
          <p:nvPr>
            <p:ph idx="10" hasCustomPrompt="1"/>
          </p:nvPr>
        </p:nvSpPr>
        <p:spPr>
          <a:xfrm>
            <a:off x="476843" y="4128059"/>
            <a:ext cx="2563241" cy="2024480"/>
          </a:xfrm>
        </p:spPr>
        <p:txBody>
          <a:bodyPr/>
          <a:lstStyle>
            <a:lvl1pPr marL="0" indent="0" algn="ctr">
              <a:buNone/>
              <a:defRPr>
                <a:solidFill>
                  <a:srgbClr val="000000"/>
                </a:solidFill>
              </a:defRPr>
            </a:lvl1pPr>
          </a:lstStyle>
          <a:p>
            <a:pPr lvl="0"/>
            <a:r>
              <a:rPr lang="en-US" dirty="0"/>
              <a:t>Insert here 5</a:t>
            </a:r>
          </a:p>
        </p:txBody>
      </p:sp>
      <p:sp>
        <p:nvSpPr>
          <p:cNvPr id="16" name="Content Placeholder 6">
            <a:extLst>
              <a:ext uri="{FF2B5EF4-FFF2-40B4-BE49-F238E27FC236}">
                <a16:creationId xmlns:a16="http://schemas.microsoft.com/office/drawing/2014/main" id="{B7548D5A-3DFF-4FF5-A587-74246B76C1A7}"/>
              </a:ext>
            </a:extLst>
          </p:cNvPr>
          <p:cNvSpPr>
            <a:spLocks noGrp="1"/>
          </p:cNvSpPr>
          <p:nvPr>
            <p:ph idx="12" hasCustomPrompt="1"/>
          </p:nvPr>
        </p:nvSpPr>
        <p:spPr>
          <a:xfrm>
            <a:off x="3382487" y="4128059"/>
            <a:ext cx="2563241" cy="2024480"/>
          </a:xfrm>
        </p:spPr>
        <p:txBody>
          <a:bodyPr/>
          <a:lstStyle>
            <a:lvl1pPr marL="0" indent="0" algn="ctr">
              <a:buNone/>
              <a:defRPr>
                <a:solidFill>
                  <a:srgbClr val="000000"/>
                </a:solidFill>
              </a:defRPr>
            </a:lvl1pPr>
          </a:lstStyle>
          <a:p>
            <a:pPr lvl="0"/>
            <a:r>
              <a:rPr lang="en-US" dirty="0"/>
              <a:t>Insert here 6</a:t>
            </a:r>
          </a:p>
        </p:txBody>
      </p:sp>
      <p:sp>
        <p:nvSpPr>
          <p:cNvPr id="18" name="Content Placeholder 7">
            <a:extLst>
              <a:ext uri="{FF2B5EF4-FFF2-40B4-BE49-F238E27FC236}">
                <a16:creationId xmlns:a16="http://schemas.microsoft.com/office/drawing/2014/main" id="{A24E382A-7ED1-49CB-8053-85276CAEB9B2}"/>
              </a:ext>
            </a:extLst>
          </p:cNvPr>
          <p:cNvSpPr>
            <a:spLocks noGrp="1"/>
          </p:cNvSpPr>
          <p:nvPr>
            <p:ph idx="14" hasCustomPrompt="1"/>
          </p:nvPr>
        </p:nvSpPr>
        <p:spPr>
          <a:xfrm>
            <a:off x="6281895" y="4136965"/>
            <a:ext cx="2563241" cy="2024480"/>
          </a:xfrm>
        </p:spPr>
        <p:txBody>
          <a:bodyPr/>
          <a:lstStyle>
            <a:lvl1pPr marL="0" indent="0" algn="ctr">
              <a:buNone/>
              <a:defRPr>
                <a:solidFill>
                  <a:srgbClr val="000000"/>
                </a:solidFill>
              </a:defRPr>
            </a:lvl1pPr>
          </a:lstStyle>
          <a:p>
            <a:pPr lvl="0"/>
            <a:r>
              <a:rPr lang="en-US" dirty="0"/>
              <a:t>Insert here 7</a:t>
            </a:r>
          </a:p>
        </p:txBody>
      </p:sp>
      <p:sp>
        <p:nvSpPr>
          <p:cNvPr id="20" name="Content Placeholder 8">
            <a:extLst>
              <a:ext uri="{FF2B5EF4-FFF2-40B4-BE49-F238E27FC236}">
                <a16:creationId xmlns:a16="http://schemas.microsoft.com/office/drawing/2014/main" id="{AC6187B3-59CD-4356-83E5-962B5ACC4AEB}"/>
              </a:ext>
            </a:extLst>
          </p:cNvPr>
          <p:cNvSpPr>
            <a:spLocks noGrp="1"/>
          </p:cNvSpPr>
          <p:nvPr>
            <p:ph idx="16" hasCustomPrompt="1"/>
          </p:nvPr>
        </p:nvSpPr>
        <p:spPr>
          <a:xfrm>
            <a:off x="9151915" y="4136965"/>
            <a:ext cx="2563241" cy="2024480"/>
          </a:xfrm>
        </p:spPr>
        <p:txBody>
          <a:bodyPr/>
          <a:lstStyle>
            <a:lvl1pPr marL="0" indent="0" algn="ctr">
              <a:buNone/>
              <a:defRPr>
                <a:solidFill>
                  <a:srgbClr val="000000"/>
                </a:solidFill>
              </a:defRPr>
            </a:lvl1pPr>
          </a:lstStyle>
          <a:p>
            <a:pPr lvl="0"/>
            <a:r>
              <a:rPr lang="en-US" dirty="0"/>
              <a:t>Insert here 8</a:t>
            </a:r>
          </a:p>
        </p:txBody>
      </p:sp>
    </p:spTree>
    <p:custDataLst>
      <p:tags r:id="rId1"/>
    </p:custDataLst>
    <p:extLst>
      <p:ext uri="{BB962C8B-B14F-4D97-AF65-F5344CB8AC3E}">
        <p14:creationId xmlns:p14="http://schemas.microsoft.com/office/powerpoint/2010/main" val="3125033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Image/On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1</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2</a:t>
            </a:r>
          </a:p>
        </p:txBody>
      </p:sp>
      <p:sp>
        <p:nvSpPr>
          <p:cNvPr id="9" name="Content Placeholder"/>
          <p:cNvSpPr>
            <a:spLocks noGrp="1"/>
          </p:cNvSpPr>
          <p:nvPr>
            <p:ph sz="half" idx="2" hasCustomPrompt="1"/>
          </p:nvPr>
        </p:nvSpPr>
        <p:spPr>
          <a:xfrm>
            <a:off x="3624200" y="1825625"/>
            <a:ext cx="8090957" cy="4351338"/>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57752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Imag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2045728"/>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2</a:t>
            </a:r>
          </a:p>
        </p:txBody>
      </p:sp>
      <p:sp>
        <p:nvSpPr>
          <p:cNvPr id="6" name="Content Placeholder Bottom">
            <a:extLst>
              <a:ext uri="{FF2B5EF4-FFF2-40B4-BE49-F238E27FC236}">
                <a16:creationId xmlns:a16="http://schemas.microsoft.com/office/drawing/2014/main" id="{4003AB72-C071-4875-8D31-00FB47092143}"/>
              </a:ext>
            </a:extLst>
          </p:cNvPr>
          <p:cNvSpPr>
            <a:spLocks noGrp="1"/>
          </p:cNvSpPr>
          <p:nvPr>
            <p:ph sz="half" idx="15" hasCustomPrompt="1"/>
          </p:nvPr>
        </p:nvSpPr>
        <p:spPr>
          <a:xfrm>
            <a:off x="3624199" y="4136860"/>
            <a:ext cx="8090957" cy="2045728"/>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13006247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Imag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121744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1217450"/>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solidFill>
                  <a:srgbClr val="000000"/>
                </a:solidFill>
              </a:defRPr>
            </a:lvl3pPr>
          </a:lstStyle>
          <a:p>
            <a:pPr lvl="0"/>
            <a:r>
              <a:rPr lang="en-US" dirty="0"/>
              <a:t>First Level</a:t>
            </a:r>
          </a:p>
          <a:p>
            <a:pPr lvl="1"/>
            <a:r>
              <a:rPr lang="en-US" dirty="0"/>
              <a:t>Second level</a:t>
            </a:r>
          </a:p>
          <a:p>
            <a:pPr lvl="2"/>
            <a:r>
              <a:rPr lang="en-US" dirty="0"/>
              <a:t>Third level</a:t>
            </a:r>
          </a:p>
        </p:txBody>
      </p:sp>
      <p:sp>
        <p:nvSpPr>
          <p:cNvPr id="14" name="Image Placeholder 2">
            <a:extLst>
              <a:ext uri="{FF2B5EF4-FFF2-40B4-BE49-F238E27FC236}">
                <a16:creationId xmlns:a16="http://schemas.microsoft.com/office/drawing/2014/main" id="{329BB347-70F5-49B3-A1D7-9C05C8ED5028}"/>
              </a:ext>
            </a:extLst>
          </p:cNvPr>
          <p:cNvSpPr>
            <a:spLocks noGrp="1"/>
          </p:cNvSpPr>
          <p:nvPr>
            <p:ph sz="half" idx="14" hasCustomPrompt="1"/>
          </p:nvPr>
        </p:nvSpPr>
        <p:spPr>
          <a:xfrm>
            <a:off x="479343" y="3207219"/>
            <a:ext cx="2875957" cy="121744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2</a:t>
            </a:r>
          </a:p>
        </p:txBody>
      </p:sp>
      <p:sp>
        <p:nvSpPr>
          <p:cNvPr id="15" name="Content Placeholder Middle">
            <a:extLst>
              <a:ext uri="{FF2B5EF4-FFF2-40B4-BE49-F238E27FC236}">
                <a16:creationId xmlns:a16="http://schemas.microsoft.com/office/drawing/2014/main" id="{E344C337-1A6E-4BE6-8E9E-7076FBBEEFAC}"/>
              </a:ext>
            </a:extLst>
          </p:cNvPr>
          <p:cNvSpPr>
            <a:spLocks noGrp="1"/>
          </p:cNvSpPr>
          <p:nvPr>
            <p:ph sz="half" idx="15" hasCustomPrompt="1"/>
          </p:nvPr>
        </p:nvSpPr>
        <p:spPr>
          <a:xfrm>
            <a:off x="3626700" y="3207216"/>
            <a:ext cx="8090957" cy="1217450"/>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solidFill>
                  <a:srgbClr val="000000"/>
                </a:solidFill>
              </a:defRPr>
            </a:lvl3pPr>
          </a:lstStyle>
          <a:p>
            <a:pPr lvl="0"/>
            <a:r>
              <a:rPr lang="en-US" dirty="0"/>
              <a:t>First Level</a:t>
            </a:r>
          </a:p>
          <a:p>
            <a:pPr lvl="1"/>
            <a:r>
              <a:rPr lang="en-US" dirty="0"/>
              <a:t>Second level</a:t>
            </a:r>
          </a:p>
          <a:p>
            <a:pPr lvl="2"/>
            <a:r>
              <a:rPr lang="en-US" dirty="0"/>
              <a:t>Third level</a:t>
            </a:r>
          </a:p>
        </p:txBody>
      </p:sp>
      <p:sp>
        <p:nvSpPr>
          <p:cNvPr id="16" name="Image Placeholder 3">
            <a:extLst>
              <a:ext uri="{FF2B5EF4-FFF2-40B4-BE49-F238E27FC236}">
                <a16:creationId xmlns:a16="http://schemas.microsoft.com/office/drawing/2014/main" id="{A70ED764-0931-4273-A125-CE2D6E0F8A8D}"/>
              </a:ext>
            </a:extLst>
          </p:cNvPr>
          <p:cNvSpPr>
            <a:spLocks noGrp="1"/>
          </p:cNvSpPr>
          <p:nvPr>
            <p:ph sz="half" idx="16" hasCustomPrompt="1"/>
          </p:nvPr>
        </p:nvSpPr>
        <p:spPr>
          <a:xfrm>
            <a:off x="479343" y="4631282"/>
            <a:ext cx="2875957" cy="121744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3</a:t>
            </a:r>
          </a:p>
        </p:txBody>
      </p:sp>
      <p:sp>
        <p:nvSpPr>
          <p:cNvPr id="17" name="Content Placeholder Bottom">
            <a:extLst>
              <a:ext uri="{FF2B5EF4-FFF2-40B4-BE49-F238E27FC236}">
                <a16:creationId xmlns:a16="http://schemas.microsoft.com/office/drawing/2014/main" id="{1A924411-097F-4689-AC4D-9173B40A69F2}"/>
              </a:ext>
            </a:extLst>
          </p:cNvPr>
          <p:cNvSpPr>
            <a:spLocks noGrp="1"/>
          </p:cNvSpPr>
          <p:nvPr>
            <p:ph sz="half" idx="17" hasCustomPrompt="1"/>
          </p:nvPr>
        </p:nvSpPr>
        <p:spPr>
          <a:xfrm>
            <a:off x="3626700" y="4631279"/>
            <a:ext cx="8090957" cy="1217450"/>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solidFill>
                  <a:srgbClr val="000000"/>
                </a:solidFill>
              </a:defRPr>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8701157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Image/Four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899814"/>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1</a:t>
            </a:r>
          </a:p>
        </p:txBody>
      </p:sp>
      <p:sp>
        <p:nvSpPr>
          <p:cNvPr id="9" name="Content Placeholder 1"/>
          <p:cNvSpPr>
            <a:spLocks noGrp="1"/>
          </p:cNvSpPr>
          <p:nvPr>
            <p:ph sz="half" idx="2" hasCustomPrompt="1"/>
          </p:nvPr>
        </p:nvSpPr>
        <p:spPr>
          <a:xfrm>
            <a:off x="3624200" y="1825625"/>
            <a:ext cx="8090957" cy="895515"/>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lvl3pPr>
          </a:lstStyle>
          <a:p>
            <a:pPr lvl="0"/>
            <a:r>
              <a:rPr lang="en-US" dirty="0"/>
              <a:t>First Level</a:t>
            </a:r>
          </a:p>
          <a:p>
            <a:pPr lvl="1"/>
            <a:r>
              <a:rPr lang="en-US" dirty="0"/>
              <a:t>Second level</a:t>
            </a:r>
          </a:p>
        </p:txBody>
      </p:sp>
      <p:sp>
        <p:nvSpPr>
          <p:cNvPr id="10" name="Image Placeholder 2">
            <a:extLst>
              <a:ext uri="{FF2B5EF4-FFF2-40B4-BE49-F238E27FC236}">
                <a16:creationId xmlns:a16="http://schemas.microsoft.com/office/drawing/2014/main" id="{02C25FD2-E251-4DC4-8F30-3EDA9A61D7DC}"/>
              </a:ext>
            </a:extLst>
          </p:cNvPr>
          <p:cNvSpPr>
            <a:spLocks noGrp="1"/>
          </p:cNvSpPr>
          <p:nvPr>
            <p:ph sz="half" idx="14" hasCustomPrompt="1"/>
          </p:nvPr>
        </p:nvSpPr>
        <p:spPr>
          <a:xfrm>
            <a:off x="476843" y="2941438"/>
            <a:ext cx="2875957" cy="899814"/>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2</a:t>
            </a:r>
          </a:p>
        </p:txBody>
      </p:sp>
      <p:sp>
        <p:nvSpPr>
          <p:cNvPr id="11" name="Content Placeholder 2">
            <a:extLst>
              <a:ext uri="{FF2B5EF4-FFF2-40B4-BE49-F238E27FC236}">
                <a16:creationId xmlns:a16="http://schemas.microsoft.com/office/drawing/2014/main" id="{6FFE322F-E595-4582-997C-0A06F238C8D3}"/>
              </a:ext>
            </a:extLst>
          </p:cNvPr>
          <p:cNvSpPr>
            <a:spLocks noGrp="1"/>
          </p:cNvSpPr>
          <p:nvPr>
            <p:ph sz="half" idx="15" hasCustomPrompt="1"/>
          </p:nvPr>
        </p:nvSpPr>
        <p:spPr>
          <a:xfrm>
            <a:off x="3624200" y="2941435"/>
            <a:ext cx="8090957" cy="895515"/>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lvl3pPr>
          </a:lstStyle>
          <a:p>
            <a:pPr lvl="0"/>
            <a:r>
              <a:rPr lang="en-US" dirty="0"/>
              <a:t>First Level</a:t>
            </a:r>
          </a:p>
          <a:p>
            <a:pPr lvl="1"/>
            <a:r>
              <a:rPr lang="en-US" dirty="0"/>
              <a:t>Second level</a:t>
            </a:r>
          </a:p>
        </p:txBody>
      </p:sp>
      <p:sp>
        <p:nvSpPr>
          <p:cNvPr id="12" name="Image Placeholder 3">
            <a:extLst>
              <a:ext uri="{FF2B5EF4-FFF2-40B4-BE49-F238E27FC236}">
                <a16:creationId xmlns:a16="http://schemas.microsoft.com/office/drawing/2014/main" id="{647E63CA-E745-4DE2-B25A-D398F113EFA6}"/>
              </a:ext>
            </a:extLst>
          </p:cNvPr>
          <p:cNvSpPr>
            <a:spLocks noGrp="1"/>
          </p:cNvSpPr>
          <p:nvPr>
            <p:ph sz="half" idx="16" hasCustomPrompt="1"/>
          </p:nvPr>
        </p:nvSpPr>
        <p:spPr>
          <a:xfrm>
            <a:off x="480444" y="4065961"/>
            <a:ext cx="2875957" cy="899814"/>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3</a:t>
            </a:r>
          </a:p>
        </p:txBody>
      </p:sp>
      <p:sp>
        <p:nvSpPr>
          <p:cNvPr id="13" name="Content Placeholder 3">
            <a:extLst>
              <a:ext uri="{FF2B5EF4-FFF2-40B4-BE49-F238E27FC236}">
                <a16:creationId xmlns:a16="http://schemas.microsoft.com/office/drawing/2014/main" id="{EFE66096-5B65-4DD6-9AD6-9E55675E34CD}"/>
              </a:ext>
            </a:extLst>
          </p:cNvPr>
          <p:cNvSpPr>
            <a:spLocks noGrp="1"/>
          </p:cNvSpPr>
          <p:nvPr>
            <p:ph sz="half" idx="17" hasCustomPrompt="1"/>
          </p:nvPr>
        </p:nvSpPr>
        <p:spPr>
          <a:xfrm>
            <a:off x="3627801" y="4065958"/>
            <a:ext cx="8090957" cy="895515"/>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lvl3pPr>
          </a:lstStyle>
          <a:p>
            <a:pPr lvl="0"/>
            <a:r>
              <a:rPr lang="en-US" dirty="0"/>
              <a:t>First Level</a:t>
            </a:r>
          </a:p>
          <a:p>
            <a:pPr lvl="1"/>
            <a:r>
              <a:rPr lang="en-US" dirty="0"/>
              <a:t>Second level</a:t>
            </a:r>
          </a:p>
        </p:txBody>
      </p:sp>
      <p:sp>
        <p:nvSpPr>
          <p:cNvPr id="14" name="Image Placeholder 4">
            <a:extLst>
              <a:ext uri="{FF2B5EF4-FFF2-40B4-BE49-F238E27FC236}">
                <a16:creationId xmlns:a16="http://schemas.microsoft.com/office/drawing/2014/main" id="{765390A9-B975-43C8-86E6-45E636A649C5}"/>
              </a:ext>
            </a:extLst>
          </p:cNvPr>
          <p:cNvSpPr>
            <a:spLocks noGrp="1"/>
          </p:cNvSpPr>
          <p:nvPr>
            <p:ph sz="half" idx="18" hasCustomPrompt="1"/>
          </p:nvPr>
        </p:nvSpPr>
        <p:spPr>
          <a:xfrm>
            <a:off x="480444" y="5181771"/>
            <a:ext cx="2875957" cy="899814"/>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4</a:t>
            </a:r>
          </a:p>
        </p:txBody>
      </p:sp>
      <p:sp>
        <p:nvSpPr>
          <p:cNvPr id="15" name="Content Placeholder 4">
            <a:extLst>
              <a:ext uri="{FF2B5EF4-FFF2-40B4-BE49-F238E27FC236}">
                <a16:creationId xmlns:a16="http://schemas.microsoft.com/office/drawing/2014/main" id="{04B6F74B-2775-4949-A70C-BCBBFE20C3A2}"/>
              </a:ext>
            </a:extLst>
          </p:cNvPr>
          <p:cNvSpPr>
            <a:spLocks noGrp="1"/>
          </p:cNvSpPr>
          <p:nvPr>
            <p:ph sz="half" idx="19" hasCustomPrompt="1"/>
          </p:nvPr>
        </p:nvSpPr>
        <p:spPr>
          <a:xfrm>
            <a:off x="3627801" y="5181768"/>
            <a:ext cx="8090957" cy="895515"/>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lvl3pPr>
          </a:lstStyle>
          <a:p>
            <a:pPr lvl="0"/>
            <a:r>
              <a:rPr lang="en-US" dirty="0"/>
              <a:t>First Level</a:t>
            </a:r>
          </a:p>
          <a:p>
            <a:pPr lvl="1"/>
            <a:r>
              <a:rPr lang="en-US" dirty="0"/>
              <a:t>Second level</a:t>
            </a:r>
          </a:p>
        </p:txBody>
      </p:sp>
    </p:spTree>
    <p:custDataLst>
      <p:tags r:id="rId1"/>
    </p:custDataLst>
    <p:extLst>
      <p:ext uri="{BB962C8B-B14F-4D97-AF65-F5344CB8AC3E}">
        <p14:creationId xmlns:p14="http://schemas.microsoft.com/office/powerpoint/2010/main" val="25049085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5302E-3CB5-42AD-B464-F6B07B511A7B}"/>
              </a:ext>
            </a:extLst>
          </p:cNvPr>
          <p:cNvSpPr>
            <a:spLocks noGrp="1"/>
          </p:cNvSpPr>
          <p:nvPr>
            <p:ph type="title"/>
          </p:nvPr>
        </p:nvSpPr>
        <p:spPr/>
        <p:txBody>
          <a:bodyPr/>
          <a:lstStyle/>
          <a:p>
            <a:r>
              <a:rPr lang="en-US"/>
              <a:t>Click to edit Master title style</a:t>
            </a:r>
          </a:p>
        </p:txBody>
      </p:sp>
      <p:sp>
        <p:nvSpPr>
          <p:cNvPr id="4" name="Media Placeholder 3">
            <a:extLst>
              <a:ext uri="{FF2B5EF4-FFF2-40B4-BE49-F238E27FC236}">
                <a16:creationId xmlns:a16="http://schemas.microsoft.com/office/drawing/2014/main" id="{50C3DAD5-7018-41AE-A45F-20014BF27990}"/>
              </a:ext>
            </a:extLst>
          </p:cNvPr>
          <p:cNvSpPr>
            <a:spLocks noGrp="1"/>
          </p:cNvSpPr>
          <p:nvPr>
            <p:ph type="media" sz="quarter" idx="10"/>
          </p:nvPr>
        </p:nvSpPr>
        <p:spPr>
          <a:xfrm>
            <a:off x="476250" y="2120900"/>
            <a:ext cx="6361113" cy="3683000"/>
          </a:xfrm>
        </p:spPr>
        <p:txBody>
          <a:bodyPr/>
          <a:lstStyle>
            <a:lvl1pPr marL="0" indent="0">
              <a:buNone/>
              <a:defRPr/>
            </a:lvl1pPr>
          </a:lstStyle>
          <a:p>
            <a:endParaRPr lang="en-US" dirty="0"/>
          </a:p>
        </p:txBody>
      </p:sp>
      <p:sp>
        <p:nvSpPr>
          <p:cNvPr id="9" name="Text Placeholder 8">
            <a:extLst>
              <a:ext uri="{FF2B5EF4-FFF2-40B4-BE49-F238E27FC236}">
                <a16:creationId xmlns:a16="http://schemas.microsoft.com/office/drawing/2014/main" id="{AD03E3FD-A040-4AA5-BC67-8F46FFA45485}"/>
              </a:ext>
            </a:extLst>
          </p:cNvPr>
          <p:cNvSpPr>
            <a:spLocks noGrp="1"/>
          </p:cNvSpPr>
          <p:nvPr>
            <p:ph type="body" sz="quarter" idx="11" hasCustomPrompt="1"/>
          </p:nvPr>
        </p:nvSpPr>
        <p:spPr>
          <a:xfrm>
            <a:off x="7646988" y="3962401"/>
            <a:ext cx="3922712" cy="1841500"/>
          </a:xfrm>
        </p:spPr>
        <p:txBody>
          <a:bodyPr/>
          <a:lstStyle>
            <a:lvl1pPr marL="0" indent="0">
              <a:buNone/>
              <a:defRPr sz="1800"/>
            </a:lvl1pPr>
            <a:lvl5pPr>
              <a:defRPr sz="2400" b="0">
                <a:solidFill>
                  <a:srgbClr val="000000"/>
                </a:solidFill>
              </a:defRPr>
            </a:lvl5pPr>
          </a:lstStyle>
          <a:p>
            <a:pPr lvl="0"/>
            <a:r>
              <a:rPr lang="en-US" dirty="0"/>
              <a:t>Click to add caption to accompany content. </a:t>
            </a:r>
          </a:p>
        </p:txBody>
      </p:sp>
    </p:spTree>
    <p:extLst>
      <p:ext uri="{BB962C8B-B14F-4D97-AF65-F5344CB8AC3E}">
        <p14:creationId xmlns:p14="http://schemas.microsoft.com/office/powerpoint/2010/main" val="139836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p:cNvSpPr>
            <a:spLocks noGrp="1"/>
          </p:cNvSpPr>
          <p:nvPr>
            <p:ph idx="1" hasCustomPrompt="1"/>
          </p:nvPr>
        </p:nvSpPr>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3066196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5" name="Content Placeholder 2">
            <a:extLst>
              <a:ext uri="{FF2B5EF4-FFF2-40B4-BE49-F238E27FC236}">
                <a16:creationId xmlns:a16="http://schemas.microsoft.com/office/drawing/2014/main" id="{E746DB13-92A9-47C2-9058-218A0E2EDCFC}"/>
              </a:ext>
            </a:extLst>
          </p:cNvPr>
          <p:cNvSpPr>
            <a:spLocks noGrp="1"/>
          </p:cNvSpPr>
          <p:nvPr>
            <p:ph idx="10"/>
          </p:nvPr>
        </p:nvSpPr>
        <p:spPr>
          <a:xfrm>
            <a:off x="476843" y="1825625"/>
            <a:ext cx="5542956" cy="492443"/>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3" name="Content Placeholder Left"/>
          <p:cNvSpPr>
            <a:spLocks noGrp="1"/>
          </p:cNvSpPr>
          <p:nvPr>
            <p:ph sz="half" idx="1" hasCustomPrompt="1"/>
          </p:nvPr>
        </p:nvSpPr>
        <p:spPr>
          <a:xfrm>
            <a:off x="476843" y="2473693"/>
            <a:ext cx="5542957" cy="3703270"/>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6" name="Content Placeholder 2">
            <a:extLst>
              <a:ext uri="{FF2B5EF4-FFF2-40B4-BE49-F238E27FC236}">
                <a16:creationId xmlns:a16="http://schemas.microsoft.com/office/drawing/2014/main" id="{25D6101F-D933-4709-A0BA-1CB69D3DC64B}"/>
              </a:ext>
            </a:extLst>
          </p:cNvPr>
          <p:cNvSpPr>
            <a:spLocks noGrp="1"/>
          </p:cNvSpPr>
          <p:nvPr>
            <p:ph idx="11"/>
          </p:nvPr>
        </p:nvSpPr>
        <p:spPr>
          <a:xfrm>
            <a:off x="6172200" y="1825625"/>
            <a:ext cx="5542956" cy="492443"/>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Content Placeholder Right"/>
          <p:cNvSpPr>
            <a:spLocks noGrp="1"/>
          </p:cNvSpPr>
          <p:nvPr>
            <p:ph sz="half" idx="2" hasCustomPrompt="1"/>
          </p:nvPr>
        </p:nvSpPr>
        <p:spPr>
          <a:xfrm>
            <a:off x="6172200" y="2473691"/>
            <a:ext cx="5542956" cy="3703271"/>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834274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76843" y="473246"/>
            <a:ext cx="11241915" cy="909670"/>
          </a:xfrm>
        </p:spPr>
        <p:txBody>
          <a:bodyPr/>
          <a:lstStyle>
            <a:lvl1pPr>
              <a:defRPr/>
            </a:lvl1pPr>
          </a:lstStyle>
          <a:p>
            <a:r>
              <a:rPr lang="en-US" dirty="0"/>
              <a:t>Slide Title</a:t>
            </a:r>
          </a:p>
        </p:txBody>
      </p:sp>
      <p:sp>
        <p:nvSpPr>
          <p:cNvPr id="6" name="Content Placeholder 2">
            <a:extLst>
              <a:ext uri="{FF2B5EF4-FFF2-40B4-BE49-F238E27FC236}">
                <a16:creationId xmlns:a16="http://schemas.microsoft.com/office/drawing/2014/main" id="{72EB7A33-D6FD-4ACA-9D6B-0B6FF455A81D}"/>
              </a:ext>
            </a:extLst>
          </p:cNvPr>
          <p:cNvSpPr>
            <a:spLocks noGrp="1"/>
          </p:cNvSpPr>
          <p:nvPr>
            <p:ph idx="11"/>
          </p:nvPr>
        </p:nvSpPr>
        <p:spPr>
          <a:xfrm>
            <a:off x="476844" y="1582938"/>
            <a:ext cx="3344530" cy="800219"/>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dirty="0"/>
              <a:t>Click to edit Master text styles</a:t>
            </a:r>
          </a:p>
        </p:txBody>
      </p:sp>
      <p:sp>
        <p:nvSpPr>
          <p:cNvPr id="3" name="Content Placeholder Left"/>
          <p:cNvSpPr>
            <a:spLocks noGrp="1"/>
          </p:cNvSpPr>
          <p:nvPr>
            <p:ph sz="half" idx="1" hasCustomPrompt="1"/>
          </p:nvPr>
        </p:nvSpPr>
        <p:spPr>
          <a:xfrm>
            <a:off x="476844" y="2583180"/>
            <a:ext cx="3344530" cy="3593782"/>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7" name="Content Placeholder 2">
            <a:extLst>
              <a:ext uri="{FF2B5EF4-FFF2-40B4-BE49-F238E27FC236}">
                <a16:creationId xmlns:a16="http://schemas.microsoft.com/office/drawing/2014/main" id="{7FA33BDC-54C4-45B0-9977-6AD260A7B844}"/>
              </a:ext>
            </a:extLst>
          </p:cNvPr>
          <p:cNvSpPr>
            <a:spLocks noGrp="1"/>
          </p:cNvSpPr>
          <p:nvPr>
            <p:ph idx="12"/>
          </p:nvPr>
        </p:nvSpPr>
        <p:spPr>
          <a:xfrm>
            <a:off x="4423735" y="1582937"/>
            <a:ext cx="3344530" cy="800219"/>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dirty="0"/>
              <a:t>Click to edit Master text styles</a:t>
            </a:r>
          </a:p>
        </p:txBody>
      </p:sp>
      <p:sp>
        <p:nvSpPr>
          <p:cNvPr id="5" name="Content Placeholder Middle">
            <a:extLst>
              <a:ext uri="{FF2B5EF4-FFF2-40B4-BE49-F238E27FC236}">
                <a16:creationId xmlns:a16="http://schemas.microsoft.com/office/drawing/2014/main" id="{1D13BCCE-AB68-426C-9401-BABA201385F3}"/>
              </a:ext>
            </a:extLst>
          </p:cNvPr>
          <p:cNvSpPr>
            <a:spLocks noGrp="1"/>
          </p:cNvSpPr>
          <p:nvPr>
            <p:ph sz="half" idx="10" hasCustomPrompt="1"/>
          </p:nvPr>
        </p:nvSpPr>
        <p:spPr>
          <a:xfrm>
            <a:off x="4423735" y="2583179"/>
            <a:ext cx="3344530" cy="3597195"/>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8" name="Content Placeholder 2">
            <a:extLst>
              <a:ext uri="{FF2B5EF4-FFF2-40B4-BE49-F238E27FC236}">
                <a16:creationId xmlns:a16="http://schemas.microsoft.com/office/drawing/2014/main" id="{9F912163-109E-42CF-B7A9-36D05095C5E3}"/>
              </a:ext>
            </a:extLst>
          </p:cNvPr>
          <p:cNvSpPr>
            <a:spLocks noGrp="1"/>
          </p:cNvSpPr>
          <p:nvPr>
            <p:ph idx="13"/>
          </p:nvPr>
        </p:nvSpPr>
        <p:spPr>
          <a:xfrm>
            <a:off x="8366760" y="1588654"/>
            <a:ext cx="3344530" cy="800219"/>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dirty="0"/>
              <a:t>Click to edit Master text styles</a:t>
            </a:r>
          </a:p>
        </p:txBody>
      </p:sp>
      <p:sp>
        <p:nvSpPr>
          <p:cNvPr id="4" name="Content Placeholder Right"/>
          <p:cNvSpPr>
            <a:spLocks noGrp="1"/>
          </p:cNvSpPr>
          <p:nvPr>
            <p:ph sz="half" idx="2" hasCustomPrompt="1"/>
          </p:nvPr>
        </p:nvSpPr>
        <p:spPr>
          <a:xfrm>
            <a:off x="8370626" y="2579767"/>
            <a:ext cx="3344530" cy="3597195"/>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a:p>
            <a:pPr lvl="2"/>
            <a:endParaRPr lang="en-US" dirty="0"/>
          </a:p>
        </p:txBody>
      </p:sp>
    </p:spTree>
    <p:custDataLst>
      <p:tags r:id="rId1"/>
    </p:custDataLst>
    <p:extLst>
      <p:ext uri="{BB962C8B-B14F-4D97-AF65-F5344CB8AC3E}">
        <p14:creationId xmlns:p14="http://schemas.microsoft.com/office/powerpoint/2010/main" val="1489189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8" name="Title"/>
          <p:cNvSpPr>
            <a:spLocks noGrp="1"/>
          </p:cNvSpPr>
          <p:nvPr>
            <p:ph type="title" hasCustomPrompt="1"/>
          </p:nvPr>
        </p:nvSpPr>
        <p:spPr>
          <a:xfrm>
            <a:off x="476843" y="473245"/>
            <a:ext cx="11241915" cy="1217447"/>
          </a:xfrm>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8767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2621900"/>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10" name="Content Placeholder Bottom"/>
          <p:cNvSpPr>
            <a:spLocks noGrp="1"/>
          </p:cNvSpPr>
          <p:nvPr>
            <p:ph type="body" sz="quarter" idx="13" hasCustomPrompt="1"/>
          </p:nvPr>
        </p:nvSpPr>
        <p:spPr>
          <a:xfrm>
            <a:off x="476844" y="5395327"/>
            <a:ext cx="11241914" cy="951787"/>
          </a:xfrm>
        </p:spPr>
        <p:txBody>
          <a:bodyPr/>
          <a:lstStyle>
            <a:lvl1pPr marL="112713" indent="-112713">
              <a:defRPr sz="900" b="0">
                <a:solidFill>
                  <a:srgbClr val="000000"/>
                </a:solidFill>
              </a:defRPr>
            </a:lvl1pPr>
            <a:lvl2pPr marL="336550" indent="-112713">
              <a:defRPr sz="900" b="0">
                <a:solidFill>
                  <a:srgbClr val="000000"/>
                </a:solidFill>
              </a:defRPr>
            </a:lvl2pPr>
            <a:lvl3pPr marL="685800" indent="-168275">
              <a:defRPr sz="900" b="0">
                <a:solidFill>
                  <a:srgbClr val="000000"/>
                </a:solidFill>
              </a:defRPr>
            </a:lvl3pPr>
            <a:lvl4pPr>
              <a:defRPr sz="900" b="0"/>
            </a:lvl4pPr>
            <a:lvl5pPr>
              <a:defRPr sz="900" b="0"/>
            </a:lvl5pPr>
          </a:lstStyle>
          <a:p>
            <a:pPr lvl="0"/>
            <a:r>
              <a:rPr lang="en-US" dirty="0"/>
              <a:t>Click to edit Master text styles</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2380733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Subtitle/Images">
    <p:spTree>
      <p:nvGrpSpPr>
        <p:cNvPr id="1" name=""/>
        <p:cNvGrpSpPr/>
        <p:nvPr/>
      </p:nvGrpSpPr>
      <p:grpSpPr>
        <a:xfrm>
          <a:off x="0" y="0"/>
          <a:ext cx="0" cy="0"/>
          <a:chOff x="0" y="0"/>
          <a:chExt cx="0" cy="0"/>
        </a:xfrm>
      </p:grpSpPr>
      <p:sp>
        <p:nvSpPr>
          <p:cNvPr id="8" name="Title"/>
          <p:cNvSpPr>
            <a:spLocks noGrp="1"/>
          </p:cNvSpPr>
          <p:nvPr>
            <p:ph type="title" hasCustomPrompt="1"/>
          </p:nvPr>
        </p:nvSpPr>
        <p:spPr>
          <a:xfrm>
            <a:off x="476843" y="368315"/>
            <a:ext cx="11241915" cy="1217447"/>
          </a:xfrm>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5769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1505492"/>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stStyle>
          <a:p>
            <a:pPr lvl="0"/>
            <a:r>
              <a:rPr lang="en-US" dirty="0"/>
              <a:t>First Level</a:t>
            </a:r>
          </a:p>
          <a:p>
            <a:pPr lvl="1"/>
            <a:r>
              <a:rPr lang="en-US" dirty="0"/>
              <a:t>Second level</a:t>
            </a:r>
          </a:p>
          <a:p>
            <a:pPr lvl="2"/>
            <a:r>
              <a:rPr lang="en-US" dirty="0"/>
              <a:t>Third level</a:t>
            </a:r>
          </a:p>
        </p:txBody>
      </p:sp>
      <p:sp>
        <p:nvSpPr>
          <p:cNvPr id="6" name="Content Placeholder 1">
            <a:extLst>
              <a:ext uri="{FF2B5EF4-FFF2-40B4-BE49-F238E27FC236}">
                <a16:creationId xmlns:a16="http://schemas.microsoft.com/office/drawing/2014/main" id="{B7E0CC24-A3CA-45F3-BF2B-B8EB09000563}"/>
              </a:ext>
            </a:extLst>
          </p:cNvPr>
          <p:cNvSpPr>
            <a:spLocks noGrp="1"/>
          </p:cNvSpPr>
          <p:nvPr>
            <p:ph idx="10" hasCustomPrompt="1"/>
          </p:nvPr>
        </p:nvSpPr>
        <p:spPr>
          <a:xfrm>
            <a:off x="476844" y="4310385"/>
            <a:ext cx="2563240" cy="2024480"/>
          </a:xfrm>
        </p:spPr>
        <p:txBody>
          <a:bodyPr/>
          <a:lstStyle>
            <a:lvl1pPr marL="0" indent="0" algn="ctr">
              <a:buNone/>
              <a:defRPr>
                <a:solidFill>
                  <a:srgbClr val="000000"/>
                </a:solidFill>
              </a:defRPr>
            </a:lvl1pPr>
          </a:lstStyle>
          <a:p>
            <a:pPr lvl="0"/>
            <a:r>
              <a:rPr lang="en-US" dirty="0"/>
              <a:t>Insert here 1</a:t>
            </a:r>
          </a:p>
        </p:txBody>
      </p:sp>
      <p:sp>
        <p:nvSpPr>
          <p:cNvPr id="7" name="Content Placeholder 2">
            <a:extLst>
              <a:ext uri="{FF2B5EF4-FFF2-40B4-BE49-F238E27FC236}">
                <a16:creationId xmlns:a16="http://schemas.microsoft.com/office/drawing/2014/main" id="{0065DFA3-2F0A-45C7-8124-3D672EB9205A}"/>
              </a:ext>
            </a:extLst>
          </p:cNvPr>
          <p:cNvSpPr>
            <a:spLocks noGrp="1"/>
          </p:cNvSpPr>
          <p:nvPr>
            <p:ph idx="11" hasCustomPrompt="1"/>
          </p:nvPr>
        </p:nvSpPr>
        <p:spPr>
          <a:xfrm>
            <a:off x="3382488" y="4310385"/>
            <a:ext cx="2563240" cy="2024480"/>
          </a:xfrm>
        </p:spPr>
        <p:txBody>
          <a:bodyPr/>
          <a:lstStyle>
            <a:lvl1pPr marL="0" indent="0" algn="ctr">
              <a:buNone/>
              <a:defRPr>
                <a:solidFill>
                  <a:srgbClr val="000000"/>
                </a:solidFill>
              </a:defRPr>
            </a:lvl1pPr>
          </a:lstStyle>
          <a:p>
            <a:pPr lvl="0"/>
            <a:r>
              <a:rPr lang="en-US" dirty="0"/>
              <a:t>Insert here 2</a:t>
            </a:r>
          </a:p>
        </p:txBody>
      </p:sp>
      <p:sp>
        <p:nvSpPr>
          <p:cNvPr id="9" name="Content Placeholder 3">
            <a:extLst>
              <a:ext uri="{FF2B5EF4-FFF2-40B4-BE49-F238E27FC236}">
                <a16:creationId xmlns:a16="http://schemas.microsoft.com/office/drawing/2014/main" id="{5EAAA4B2-2F70-4899-9014-89954C200D50}"/>
              </a:ext>
            </a:extLst>
          </p:cNvPr>
          <p:cNvSpPr>
            <a:spLocks noGrp="1"/>
          </p:cNvSpPr>
          <p:nvPr>
            <p:ph idx="13" hasCustomPrompt="1"/>
          </p:nvPr>
        </p:nvSpPr>
        <p:spPr>
          <a:xfrm>
            <a:off x="6281896" y="4319291"/>
            <a:ext cx="2563240" cy="2024480"/>
          </a:xfrm>
        </p:spPr>
        <p:txBody>
          <a:bodyPr/>
          <a:lstStyle>
            <a:lvl1pPr marL="0" indent="0" algn="ctr">
              <a:buNone/>
              <a:defRPr>
                <a:solidFill>
                  <a:srgbClr val="000000"/>
                </a:solidFill>
              </a:defRPr>
            </a:lvl1pPr>
          </a:lstStyle>
          <a:p>
            <a:pPr lvl="0"/>
            <a:r>
              <a:rPr lang="en-US" dirty="0"/>
              <a:t>Insert here 3</a:t>
            </a:r>
          </a:p>
        </p:txBody>
      </p:sp>
      <p:sp>
        <p:nvSpPr>
          <p:cNvPr id="11" name="Content Placeholder 4">
            <a:extLst>
              <a:ext uri="{FF2B5EF4-FFF2-40B4-BE49-F238E27FC236}">
                <a16:creationId xmlns:a16="http://schemas.microsoft.com/office/drawing/2014/main" id="{138B1A98-C967-4B94-B1F7-E158393317F4}"/>
              </a:ext>
            </a:extLst>
          </p:cNvPr>
          <p:cNvSpPr>
            <a:spLocks noGrp="1"/>
          </p:cNvSpPr>
          <p:nvPr>
            <p:ph idx="15" hasCustomPrompt="1"/>
          </p:nvPr>
        </p:nvSpPr>
        <p:spPr>
          <a:xfrm>
            <a:off x="9151916" y="4319291"/>
            <a:ext cx="2563240" cy="2024480"/>
          </a:xfrm>
        </p:spPr>
        <p:txBody>
          <a:bodyPr/>
          <a:lstStyle>
            <a:lvl1pPr marL="0" indent="0" algn="ctr">
              <a:buNone/>
              <a:defRPr>
                <a:solidFill>
                  <a:srgbClr val="000000"/>
                </a:solidFill>
              </a:defRPr>
            </a:lvl1pPr>
          </a:lstStyle>
          <a:p>
            <a:pPr lvl="0"/>
            <a:r>
              <a:rPr lang="en-US" dirty="0"/>
              <a:t>Insert here 4</a:t>
            </a:r>
          </a:p>
        </p:txBody>
      </p:sp>
    </p:spTree>
    <p:custDataLst>
      <p:tags r:id="rId1"/>
    </p:custDataLst>
    <p:extLst>
      <p:ext uri="{BB962C8B-B14F-4D97-AF65-F5344CB8AC3E}">
        <p14:creationId xmlns:p14="http://schemas.microsoft.com/office/powerpoint/2010/main" val="3888260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ulti Image/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1"/>
          <p:cNvSpPr>
            <a:spLocks noGrp="1"/>
          </p:cNvSpPr>
          <p:nvPr>
            <p:ph idx="1" hasCustomPrompt="1"/>
          </p:nvPr>
        </p:nvSpPr>
        <p:spPr>
          <a:xfrm>
            <a:off x="476844" y="1944375"/>
            <a:ext cx="2563240" cy="2024480"/>
          </a:xfrm>
        </p:spPr>
        <p:txBody>
          <a:bodyPr/>
          <a:lstStyle>
            <a:lvl1pPr marL="0" indent="0" algn="ctr">
              <a:buNone/>
              <a:defRPr>
                <a:solidFill>
                  <a:srgbClr val="000000"/>
                </a:solidFill>
              </a:defRPr>
            </a:lvl1pPr>
          </a:lstStyle>
          <a:p>
            <a:pPr lvl="0"/>
            <a:r>
              <a:rPr lang="en-US" dirty="0"/>
              <a:t>Insert here 1</a:t>
            </a:r>
          </a:p>
        </p:txBody>
      </p:sp>
      <p:sp>
        <p:nvSpPr>
          <p:cNvPr id="15" name="Content Placeholder 2">
            <a:extLst>
              <a:ext uri="{FF2B5EF4-FFF2-40B4-BE49-F238E27FC236}">
                <a16:creationId xmlns:a16="http://schemas.microsoft.com/office/drawing/2014/main" id="{A951D41C-52EA-4F3C-BC8E-A9309F4EB627}"/>
              </a:ext>
            </a:extLst>
          </p:cNvPr>
          <p:cNvSpPr>
            <a:spLocks noGrp="1"/>
          </p:cNvSpPr>
          <p:nvPr>
            <p:ph idx="11" hasCustomPrompt="1"/>
          </p:nvPr>
        </p:nvSpPr>
        <p:spPr>
          <a:xfrm>
            <a:off x="3382488" y="1944375"/>
            <a:ext cx="2563240" cy="2024480"/>
          </a:xfrm>
        </p:spPr>
        <p:txBody>
          <a:bodyPr/>
          <a:lstStyle>
            <a:lvl1pPr marL="0" indent="0" algn="ctr">
              <a:buNone/>
              <a:defRPr>
                <a:solidFill>
                  <a:srgbClr val="000000"/>
                </a:solidFill>
              </a:defRPr>
            </a:lvl1pPr>
          </a:lstStyle>
          <a:p>
            <a:pPr lvl="0"/>
            <a:r>
              <a:rPr lang="en-US" dirty="0"/>
              <a:t>Insert here 2</a:t>
            </a:r>
          </a:p>
        </p:txBody>
      </p:sp>
      <p:sp>
        <p:nvSpPr>
          <p:cNvPr id="17" name="Content Placeholder 3">
            <a:extLst>
              <a:ext uri="{FF2B5EF4-FFF2-40B4-BE49-F238E27FC236}">
                <a16:creationId xmlns:a16="http://schemas.microsoft.com/office/drawing/2014/main" id="{1CD2ACDE-E8DF-4B19-9DBB-017510EECF31}"/>
              </a:ext>
            </a:extLst>
          </p:cNvPr>
          <p:cNvSpPr>
            <a:spLocks noGrp="1"/>
          </p:cNvSpPr>
          <p:nvPr>
            <p:ph idx="13" hasCustomPrompt="1"/>
          </p:nvPr>
        </p:nvSpPr>
        <p:spPr>
          <a:xfrm>
            <a:off x="6281896" y="1953281"/>
            <a:ext cx="2563240" cy="2024480"/>
          </a:xfrm>
        </p:spPr>
        <p:txBody>
          <a:bodyPr/>
          <a:lstStyle>
            <a:lvl1pPr marL="0" indent="0" algn="ctr">
              <a:buNone/>
              <a:defRPr>
                <a:solidFill>
                  <a:srgbClr val="000000"/>
                </a:solidFill>
              </a:defRPr>
            </a:lvl1pPr>
          </a:lstStyle>
          <a:p>
            <a:pPr lvl="0"/>
            <a:r>
              <a:rPr lang="en-US" dirty="0"/>
              <a:t>Insert here 3</a:t>
            </a:r>
          </a:p>
        </p:txBody>
      </p:sp>
      <p:sp>
        <p:nvSpPr>
          <p:cNvPr id="19" name="Content Placeholder 4">
            <a:extLst>
              <a:ext uri="{FF2B5EF4-FFF2-40B4-BE49-F238E27FC236}">
                <a16:creationId xmlns:a16="http://schemas.microsoft.com/office/drawing/2014/main" id="{F18F8C24-8F67-4A0C-8E2F-54E8026EAD00}"/>
              </a:ext>
            </a:extLst>
          </p:cNvPr>
          <p:cNvSpPr>
            <a:spLocks noGrp="1"/>
          </p:cNvSpPr>
          <p:nvPr>
            <p:ph idx="15" hasCustomPrompt="1"/>
          </p:nvPr>
        </p:nvSpPr>
        <p:spPr>
          <a:xfrm>
            <a:off x="9151916" y="1953281"/>
            <a:ext cx="2563240" cy="2024480"/>
          </a:xfrm>
        </p:spPr>
        <p:txBody>
          <a:bodyPr/>
          <a:lstStyle>
            <a:lvl1pPr marL="0" indent="0" algn="ctr">
              <a:buNone/>
              <a:defRPr>
                <a:solidFill>
                  <a:srgbClr val="000000"/>
                </a:solidFill>
              </a:defRPr>
            </a:lvl1pPr>
          </a:lstStyle>
          <a:p>
            <a:pPr lvl="0"/>
            <a:r>
              <a:rPr lang="en-US" dirty="0"/>
              <a:t>Insert here 4</a:t>
            </a:r>
          </a:p>
        </p:txBody>
      </p:sp>
      <p:sp>
        <p:nvSpPr>
          <p:cNvPr id="9" name="Content Placeholder 5">
            <a:extLst>
              <a:ext uri="{FF2B5EF4-FFF2-40B4-BE49-F238E27FC236}">
                <a16:creationId xmlns:a16="http://schemas.microsoft.com/office/drawing/2014/main" id="{1950DDEC-E898-4F6D-A7F2-930A23B3C11F}"/>
              </a:ext>
            </a:extLst>
          </p:cNvPr>
          <p:cNvSpPr>
            <a:spLocks noGrp="1"/>
          </p:cNvSpPr>
          <p:nvPr>
            <p:ph idx="10" hasCustomPrompt="1"/>
          </p:nvPr>
        </p:nvSpPr>
        <p:spPr>
          <a:xfrm>
            <a:off x="476843" y="4128059"/>
            <a:ext cx="2563241" cy="2024480"/>
          </a:xfrm>
        </p:spPr>
        <p:txBody>
          <a:bodyPr/>
          <a:lstStyle>
            <a:lvl1pPr marL="0" indent="0" algn="ctr">
              <a:buNone/>
              <a:defRPr>
                <a:solidFill>
                  <a:srgbClr val="000000"/>
                </a:solidFill>
              </a:defRPr>
            </a:lvl1pPr>
          </a:lstStyle>
          <a:p>
            <a:pPr lvl="0"/>
            <a:r>
              <a:rPr lang="en-US" dirty="0"/>
              <a:t>Insert here 5</a:t>
            </a:r>
          </a:p>
        </p:txBody>
      </p:sp>
      <p:sp>
        <p:nvSpPr>
          <p:cNvPr id="16" name="Content Placeholder 6">
            <a:extLst>
              <a:ext uri="{FF2B5EF4-FFF2-40B4-BE49-F238E27FC236}">
                <a16:creationId xmlns:a16="http://schemas.microsoft.com/office/drawing/2014/main" id="{B7548D5A-3DFF-4FF5-A587-74246B76C1A7}"/>
              </a:ext>
            </a:extLst>
          </p:cNvPr>
          <p:cNvSpPr>
            <a:spLocks noGrp="1"/>
          </p:cNvSpPr>
          <p:nvPr>
            <p:ph idx="12" hasCustomPrompt="1"/>
          </p:nvPr>
        </p:nvSpPr>
        <p:spPr>
          <a:xfrm>
            <a:off x="3382487" y="4128059"/>
            <a:ext cx="2563241" cy="2024480"/>
          </a:xfrm>
        </p:spPr>
        <p:txBody>
          <a:bodyPr/>
          <a:lstStyle>
            <a:lvl1pPr marL="0" indent="0" algn="ctr">
              <a:buNone/>
              <a:defRPr>
                <a:solidFill>
                  <a:srgbClr val="000000"/>
                </a:solidFill>
              </a:defRPr>
            </a:lvl1pPr>
          </a:lstStyle>
          <a:p>
            <a:pPr lvl="0"/>
            <a:r>
              <a:rPr lang="en-US" dirty="0"/>
              <a:t>Insert here 6</a:t>
            </a:r>
          </a:p>
        </p:txBody>
      </p:sp>
      <p:sp>
        <p:nvSpPr>
          <p:cNvPr id="18" name="Content Placeholder 7">
            <a:extLst>
              <a:ext uri="{FF2B5EF4-FFF2-40B4-BE49-F238E27FC236}">
                <a16:creationId xmlns:a16="http://schemas.microsoft.com/office/drawing/2014/main" id="{A24E382A-7ED1-49CB-8053-85276CAEB9B2}"/>
              </a:ext>
            </a:extLst>
          </p:cNvPr>
          <p:cNvSpPr>
            <a:spLocks noGrp="1"/>
          </p:cNvSpPr>
          <p:nvPr>
            <p:ph idx="14" hasCustomPrompt="1"/>
          </p:nvPr>
        </p:nvSpPr>
        <p:spPr>
          <a:xfrm>
            <a:off x="6281895" y="4136965"/>
            <a:ext cx="2563241" cy="2024480"/>
          </a:xfrm>
        </p:spPr>
        <p:txBody>
          <a:bodyPr/>
          <a:lstStyle>
            <a:lvl1pPr marL="0" indent="0" algn="ctr">
              <a:buNone/>
              <a:defRPr>
                <a:solidFill>
                  <a:srgbClr val="000000"/>
                </a:solidFill>
              </a:defRPr>
            </a:lvl1pPr>
          </a:lstStyle>
          <a:p>
            <a:pPr lvl="0"/>
            <a:r>
              <a:rPr lang="en-US" dirty="0"/>
              <a:t>Insert here 7</a:t>
            </a:r>
          </a:p>
        </p:txBody>
      </p:sp>
      <p:sp>
        <p:nvSpPr>
          <p:cNvPr id="20" name="Content Placeholder 8">
            <a:extLst>
              <a:ext uri="{FF2B5EF4-FFF2-40B4-BE49-F238E27FC236}">
                <a16:creationId xmlns:a16="http://schemas.microsoft.com/office/drawing/2014/main" id="{AC6187B3-59CD-4356-83E5-962B5ACC4AEB}"/>
              </a:ext>
            </a:extLst>
          </p:cNvPr>
          <p:cNvSpPr>
            <a:spLocks noGrp="1"/>
          </p:cNvSpPr>
          <p:nvPr>
            <p:ph idx="16" hasCustomPrompt="1"/>
          </p:nvPr>
        </p:nvSpPr>
        <p:spPr>
          <a:xfrm>
            <a:off x="9151915" y="4136965"/>
            <a:ext cx="2563241" cy="2024480"/>
          </a:xfrm>
        </p:spPr>
        <p:txBody>
          <a:bodyPr/>
          <a:lstStyle>
            <a:lvl1pPr marL="0" indent="0" algn="ctr">
              <a:buNone/>
              <a:defRPr>
                <a:solidFill>
                  <a:srgbClr val="000000"/>
                </a:solidFill>
              </a:defRPr>
            </a:lvl1pPr>
          </a:lstStyle>
          <a:p>
            <a:pPr lvl="0"/>
            <a:r>
              <a:rPr lang="en-US" dirty="0"/>
              <a:t>Insert here 8</a:t>
            </a:r>
          </a:p>
        </p:txBody>
      </p:sp>
    </p:spTree>
    <p:custDataLst>
      <p:tags r:id="rId1"/>
    </p:custDataLst>
    <p:extLst>
      <p:ext uri="{BB962C8B-B14F-4D97-AF65-F5344CB8AC3E}">
        <p14:creationId xmlns:p14="http://schemas.microsoft.com/office/powerpoint/2010/main" val="295870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Image/On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1</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2</a:t>
            </a:r>
          </a:p>
        </p:txBody>
      </p:sp>
      <p:sp>
        <p:nvSpPr>
          <p:cNvPr id="9" name="Content Placeholder"/>
          <p:cNvSpPr>
            <a:spLocks noGrp="1"/>
          </p:cNvSpPr>
          <p:nvPr>
            <p:ph sz="half" idx="2" hasCustomPrompt="1"/>
          </p:nvPr>
        </p:nvSpPr>
        <p:spPr>
          <a:xfrm>
            <a:off x="3624200" y="1825625"/>
            <a:ext cx="8090957" cy="4351338"/>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2288072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ags" Target="../tags/tag15.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F3CEB08-7511-4ACD-A0D7-6D08EF1B42A9}"/>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2">
                    <a:lumMod val="10000"/>
                  </a:schemeClr>
                </a:solidFill>
                <a:latin typeface="+mn-lt"/>
              </a:rPr>
              <a:pPr/>
              <a:t>‹#›</a:t>
            </a:fld>
            <a:endParaRPr lang="en-US" sz="1100" dirty="0">
              <a:solidFill>
                <a:schemeClr val="bg2">
                  <a:lumMod val="10000"/>
                </a:schemeClr>
              </a:solidFill>
              <a:latin typeface="+mn-lt"/>
            </a:endParaRPr>
          </a:p>
        </p:txBody>
      </p:sp>
      <p:sp>
        <p:nvSpPr>
          <p:cNvPr id="2" name="Title Placeholde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dirty="0"/>
              <a:t>Slide Title</a:t>
            </a:r>
            <a:br>
              <a:rPr lang="en-US" dirty="0"/>
            </a:br>
            <a:endParaRPr lang="en-US" dirty="0"/>
          </a:p>
        </p:txBody>
      </p:sp>
      <p:sp>
        <p:nvSpPr>
          <p:cNvPr id="3" name="Text Placeholder 2"/>
          <p:cNvSpPr>
            <a:spLocks noGrp="1"/>
          </p:cNvSpPr>
          <p:nvPr>
            <p:ph type="body" idx="1"/>
          </p:nvPr>
        </p:nvSpPr>
        <p:spPr>
          <a:xfrm>
            <a:off x="476843" y="1825625"/>
            <a:ext cx="11241915" cy="4351338"/>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a:p>
            <a:pPr lvl="3"/>
            <a:r>
              <a:rPr lang="en-US" dirty="0"/>
              <a:t>Fourth Level</a:t>
            </a:r>
          </a:p>
        </p:txBody>
      </p:sp>
      <p:pic>
        <p:nvPicPr>
          <p:cNvPr id="5" name="Logo">
            <a:extLst>
              <a:ext uri="{FF2B5EF4-FFF2-40B4-BE49-F238E27FC236}">
                <a16:creationId xmlns:a16="http://schemas.microsoft.com/office/drawing/2014/main" id="{7D9DE7A7-3324-4B9D-A406-42B62C5A8F9E}"/>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22286" y="6444088"/>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pyright">
            <a:extLst>
              <a:ext uri="{FF2B5EF4-FFF2-40B4-BE49-F238E27FC236}">
                <a16:creationId xmlns:a16="http://schemas.microsoft.com/office/drawing/2014/main" id="{0E6636BF-D3CC-4DFC-A057-41CF18719446}"/>
              </a:ext>
              <a:ext uri="{C183D7F6-B498-43B3-948B-1728B52AA6E4}">
                <adec:decorative xmlns:adec="http://schemas.microsoft.com/office/drawing/2017/decorative" val="1"/>
              </a:ext>
            </a:extLst>
          </p:cNvPr>
          <p:cNvSpPr txBox="1"/>
          <p:nvPr userDrawn="1"/>
        </p:nvSpPr>
        <p:spPr>
          <a:xfrm>
            <a:off x="2103120" y="6355080"/>
            <a:ext cx="8961120" cy="430887"/>
          </a:xfrm>
          <a:prstGeom prst="rect">
            <a:avLst/>
          </a:prstGeom>
          <a:noFill/>
        </p:spPr>
        <p:txBody>
          <a:bodyPr wrap="square" rtlCol="0">
            <a:spAutoFit/>
          </a:bodyPr>
          <a:lstStyle/>
          <a:p>
            <a:r>
              <a:rPr lang="en-US" sz="1100" dirty="0">
                <a:solidFill>
                  <a:schemeClr val="accent1"/>
                </a:solidFill>
                <a:latin typeface="+mn-lt"/>
              </a:rPr>
              <a:t>Brigham &amp; Houston, </a:t>
            </a:r>
            <a:r>
              <a:rPr lang="en-US" sz="1100" i="1" dirty="0">
                <a:solidFill>
                  <a:schemeClr val="accent1"/>
                </a:solidFill>
                <a:latin typeface="+mn-lt"/>
              </a:rPr>
              <a:t>Fundamentals of Financial Management</a:t>
            </a:r>
            <a:r>
              <a:rPr lang="en-US" sz="1100" dirty="0">
                <a:solidFill>
                  <a:schemeClr val="accent1"/>
                </a:solidFill>
                <a:latin typeface="+mn-lt"/>
              </a:rPr>
              <a:t>, Sixteenth Edition. © 2022 Cengage. All Rights Reserved. May not be scanned, copied or duplicated, or posted to a publicly accessible website, in whole or in part.</a:t>
            </a:r>
          </a:p>
        </p:txBody>
      </p:sp>
    </p:spTree>
    <p:custDataLst>
      <p:tags r:id="rId15"/>
    </p:custDataLst>
    <p:extLst>
      <p:ext uri="{BB962C8B-B14F-4D97-AF65-F5344CB8AC3E}">
        <p14:creationId xmlns:p14="http://schemas.microsoft.com/office/powerpoint/2010/main" val="682046013"/>
      </p:ext>
    </p:extLst>
  </p:cSld>
  <p:clrMap bg1="lt1" tx1="dk1" bg2="lt2" tx2="dk2" accent1="accent1" accent2="accent2" accent3="accent3" accent4="accent4" accent5="accent5" accent6="accent6" hlink="hlink" folHlink="folHlink"/>
  <p:sldLayoutIdLst>
    <p:sldLayoutId id="2147483765" r:id="rId1"/>
    <p:sldLayoutId id="2147483763" r:id="rId2"/>
    <p:sldLayoutId id="2147483753" r:id="rId3"/>
    <p:sldLayoutId id="2147483728" r:id="rId4"/>
    <p:sldLayoutId id="2147483736" r:id="rId5"/>
    <p:sldLayoutId id="2147483729" r:id="rId6"/>
    <p:sldLayoutId id="2147483760" r:id="rId7"/>
    <p:sldLayoutId id="2147483730" r:id="rId8"/>
    <p:sldLayoutId id="2147483732" r:id="rId9"/>
    <p:sldLayoutId id="2147483761" r:id="rId10"/>
    <p:sldLayoutId id="2147483737" r:id="rId11"/>
    <p:sldLayoutId id="2147483762" r:id="rId12"/>
    <p:sldLayoutId id="2147483766" r:id="rId13"/>
  </p:sldLayoutIdLst>
  <p:hf hdr="0" ftr="0" dt="0"/>
  <p:txStyles>
    <p:title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800"/>
        </a:spcAft>
        <a:buClr>
          <a:schemeClr val="accent1"/>
        </a:buClr>
        <a:buFont typeface="Arial" panose="020B0604020202020204" pitchFamily="34" charset="0"/>
        <a:buChar char="•"/>
        <a:defRPr sz="2400" b="0" kern="1200">
          <a:solidFill>
            <a:srgbClr val="000000"/>
          </a:solidFill>
          <a:latin typeface="+mn-lt"/>
          <a:ea typeface="+mn-ea"/>
          <a:cs typeface="+mn-cs"/>
        </a:defRPr>
      </a:lvl1pPr>
      <a:lvl2pPr marL="685800" indent="-228600" algn="l" defTabSz="914400" rtl="0" eaLnBrk="1" latinLnBrk="0" hangingPunct="1">
        <a:lnSpc>
          <a:spcPct val="100000"/>
        </a:lnSpc>
        <a:spcBef>
          <a:spcPts val="500"/>
        </a:spcBef>
        <a:spcAft>
          <a:spcPts val="800"/>
        </a:spcAft>
        <a:buClr>
          <a:schemeClr val="accent1"/>
        </a:buClr>
        <a:buFont typeface="Arial" panose="020B0604020202020204" pitchFamily="34" charset="0"/>
        <a:buChar char="−"/>
        <a:defRPr sz="2400" b="0" kern="1200">
          <a:solidFill>
            <a:srgbClr val="000000"/>
          </a:solidFill>
          <a:latin typeface="+mn-lt"/>
          <a:ea typeface="+mn-ea"/>
          <a:cs typeface="+mn-cs"/>
        </a:defRPr>
      </a:lvl2pPr>
      <a:lvl3pPr marL="1143000" indent="-228600" algn="l" defTabSz="914400" rtl="0" eaLnBrk="1" latinLnBrk="0" hangingPunct="1">
        <a:lnSpc>
          <a:spcPct val="100000"/>
        </a:lnSpc>
        <a:spcBef>
          <a:spcPts val="500"/>
        </a:spcBef>
        <a:spcAft>
          <a:spcPts val="800"/>
        </a:spcAft>
        <a:buClr>
          <a:schemeClr val="accent1"/>
        </a:buClr>
        <a:buSzPct val="80000"/>
        <a:buFont typeface="Wingdings" panose="05000000000000000000" pitchFamily="2" charset="2"/>
        <a:buChar char="§"/>
        <a:defRPr sz="2400" b="0" kern="1200">
          <a:solidFill>
            <a:srgbClr val="000000"/>
          </a:solidFill>
          <a:latin typeface="+mn-lt"/>
          <a:ea typeface="+mn-ea"/>
          <a:cs typeface="+mn-cs"/>
        </a:defRPr>
      </a:lvl3pPr>
      <a:lvl4pPr marL="1714500" indent="-342900" algn="l" defTabSz="914400" rtl="0" eaLnBrk="1" latinLnBrk="0" hangingPunct="1">
        <a:lnSpc>
          <a:spcPct val="90000"/>
        </a:lnSpc>
        <a:spcBef>
          <a:spcPts val="500"/>
        </a:spcBef>
        <a:buSzPct val="100000"/>
        <a:buFont typeface="Arial" panose="020B0604020202020204" pitchFamily="34" charset="0"/>
        <a:buChar char="•"/>
        <a:defRPr sz="2400" b="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F3CEB08-7511-4ACD-A0D7-6D08EF1B42A9}"/>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2">
                    <a:lumMod val="10000"/>
                  </a:schemeClr>
                </a:solidFill>
                <a:latin typeface="+mn-lt"/>
              </a:rPr>
              <a:pPr/>
              <a:t>‹#›</a:t>
            </a:fld>
            <a:endParaRPr lang="en-US" sz="1100" dirty="0">
              <a:solidFill>
                <a:schemeClr val="bg2">
                  <a:lumMod val="10000"/>
                </a:schemeClr>
              </a:solidFill>
              <a:latin typeface="+mn-lt"/>
            </a:endParaRPr>
          </a:p>
        </p:txBody>
      </p:sp>
      <p:sp>
        <p:nvSpPr>
          <p:cNvPr id="2" name="Title Placeholde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dirty="0"/>
              <a:t>Slide Title</a:t>
            </a:r>
            <a:br>
              <a:rPr lang="en-US" dirty="0"/>
            </a:br>
            <a:endParaRPr lang="en-US" dirty="0"/>
          </a:p>
        </p:txBody>
      </p:sp>
      <p:sp>
        <p:nvSpPr>
          <p:cNvPr id="3" name="Text Placeholder 2"/>
          <p:cNvSpPr>
            <a:spLocks noGrp="1"/>
          </p:cNvSpPr>
          <p:nvPr>
            <p:ph type="body" idx="1"/>
          </p:nvPr>
        </p:nvSpPr>
        <p:spPr>
          <a:xfrm>
            <a:off x="476843" y="1825625"/>
            <a:ext cx="11241915" cy="4351338"/>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a:p>
            <a:pPr lvl="3"/>
            <a:r>
              <a:rPr lang="en-US" dirty="0"/>
              <a:t>Fourth Level</a:t>
            </a:r>
          </a:p>
        </p:txBody>
      </p:sp>
      <p:pic>
        <p:nvPicPr>
          <p:cNvPr id="5" name="Logo">
            <a:extLst>
              <a:ext uri="{FF2B5EF4-FFF2-40B4-BE49-F238E27FC236}">
                <a16:creationId xmlns:a16="http://schemas.microsoft.com/office/drawing/2014/main" id="{7D9DE7A7-3324-4B9D-A406-42B62C5A8F9E}"/>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22286" y="6444088"/>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pyright">
            <a:extLst>
              <a:ext uri="{FF2B5EF4-FFF2-40B4-BE49-F238E27FC236}">
                <a16:creationId xmlns:a16="http://schemas.microsoft.com/office/drawing/2014/main" id="{0E6636BF-D3CC-4DFC-A057-41CF18719446}"/>
              </a:ext>
              <a:ext uri="{C183D7F6-B498-43B3-948B-1728B52AA6E4}">
                <adec:decorative xmlns:adec="http://schemas.microsoft.com/office/drawing/2017/decorative" val="1"/>
              </a:ext>
            </a:extLst>
          </p:cNvPr>
          <p:cNvSpPr txBox="1"/>
          <p:nvPr userDrawn="1"/>
        </p:nvSpPr>
        <p:spPr>
          <a:xfrm>
            <a:off x="2103120" y="6355080"/>
            <a:ext cx="8961120" cy="430887"/>
          </a:xfrm>
          <a:prstGeom prst="rect">
            <a:avLst/>
          </a:prstGeom>
          <a:noFill/>
        </p:spPr>
        <p:txBody>
          <a:bodyPr wrap="square" rtlCol="0">
            <a:spAutoFit/>
          </a:bodyPr>
          <a:lstStyle/>
          <a:p>
            <a:r>
              <a:rPr lang="en-US" sz="1100" dirty="0">
                <a:solidFill>
                  <a:schemeClr val="accent1"/>
                </a:solidFill>
                <a:latin typeface="+mn-lt"/>
              </a:rPr>
              <a:t>Brigham &amp; Houston, </a:t>
            </a:r>
            <a:r>
              <a:rPr lang="en-US" sz="1100" i="1" dirty="0">
                <a:solidFill>
                  <a:schemeClr val="accent1"/>
                </a:solidFill>
                <a:latin typeface="+mn-lt"/>
              </a:rPr>
              <a:t>Fundamentals of Financial Management</a:t>
            </a:r>
            <a:r>
              <a:rPr lang="en-US" sz="1100" dirty="0">
                <a:solidFill>
                  <a:schemeClr val="accent1"/>
                </a:solidFill>
                <a:latin typeface="+mn-lt"/>
              </a:rPr>
              <a:t>, Sixteenth Edition. © 2022 Cengage. All Rights Reserved. May not be scanned, copied or duplicated, or posted to a publicly accessible website, in whole or in part.</a:t>
            </a:r>
          </a:p>
        </p:txBody>
      </p:sp>
    </p:spTree>
    <p:custDataLst>
      <p:tags r:id="rId15"/>
    </p:custDataLst>
    <p:extLst>
      <p:ext uri="{BB962C8B-B14F-4D97-AF65-F5344CB8AC3E}">
        <p14:creationId xmlns:p14="http://schemas.microsoft.com/office/powerpoint/2010/main" val="1951176058"/>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Lst>
  <p:hf hdr="0" ftr="0" dt="0"/>
  <p:txStyles>
    <p:title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800"/>
        </a:spcAft>
        <a:buClr>
          <a:schemeClr val="accent1"/>
        </a:buClr>
        <a:buFont typeface="Arial" panose="020B0604020202020204" pitchFamily="34" charset="0"/>
        <a:buChar char="•"/>
        <a:defRPr sz="2400" b="0" kern="1200">
          <a:solidFill>
            <a:srgbClr val="000000"/>
          </a:solidFill>
          <a:latin typeface="+mn-lt"/>
          <a:ea typeface="+mn-ea"/>
          <a:cs typeface="+mn-cs"/>
        </a:defRPr>
      </a:lvl1pPr>
      <a:lvl2pPr marL="685800" indent="-228600" algn="l" defTabSz="914400" rtl="0" eaLnBrk="1" latinLnBrk="0" hangingPunct="1">
        <a:lnSpc>
          <a:spcPct val="100000"/>
        </a:lnSpc>
        <a:spcBef>
          <a:spcPts val="500"/>
        </a:spcBef>
        <a:spcAft>
          <a:spcPts val="800"/>
        </a:spcAft>
        <a:buClr>
          <a:schemeClr val="accent1"/>
        </a:buClr>
        <a:buFont typeface="Arial" panose="020B0604020202020204" pitchFamily="34" charset="0"/>
        <a:buChar char="−"/>
        <a:defRPr sz="2400" b="0" kern="1200">
          <a:solidFill>
            <a:srgbClr val="000000"/>
          </a:solidFill>
          <a:latin typeface="+mn-lt"/>
          <a:ea typeface="+mn-ea"/>
          <a:cs typeface="+mn-cs"/>
        </a:defRPr>
      </a:lvl2pPr>
      <a:lvl3pPr marL="1143000" indent="-228600" algn="l" defTabSz="914400" rtl="0" eaLnBrk="1" latinLnBrk="0" hangingPunct="1">
        <a:lnSpc>
          <a:spcPct val="100000"/>
        </a:lnSpc>
        <a:spcBef>
          <a:spcPts val="500"/>
        </a:spcBef>
        <a:spcAft>
          <a:spcPts val="800"/>
        </a:spcAft>
        <a:buClr>
          <a:schemeClr val="accent1"/>
        </a:buClr>
        <a:buSzPct val="80000"/>
        <a:buFont typeface="Wingdings" panose="05000000000000000000" pitchFamily="2" charset="2"/>
        <a:buChar char="§"/>
        <a:defRPr sz="2400" b="0" kern="1200">
          <a:solidFill>
            <a:srgbClr val="000000"/>
          </a:solidFill>
          <a:latin typeface="+mn-lt"/>
          <a:ea typeface="+mn-ea"/>
          <a:cs typeface="+mn-cs"/>
        </a:defRPr>
      </a:lvl3pPr>
      <a:lvl4pPr marL="1714500" indent="-342900" algn="l" defTabSz="914400" rtl="0" eaLnBrk="1" latinLnBrk="0" hangingPunct="1">
        <a:lnSpc>
          <a:spcPct val="90000"/>
        </a:lnSpc>
        <a:spcBef>
          <a:spcPts val="500"/>
        </a:spcBef>
        <a:buSzPct val="100000"/>
        <a:buFont typeface="Arial" panose="020B0604020202020204" pitchFamily="34" charset="0"/>
        <a:buChar char="•"/>
        <a:defRPr sz="2400" b="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8.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0.xml"/><Relationship Id="rId1" Type="http://schemas.openxmlformats.org/officeDocument/2006/relationships/tags" Target="../tags/tag3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0.xml"/><Relationship Id="rId1" Type="http://schemas.openxmlformats.org/officeDocument/2006/relationships/tags" Target="../tags/tag40.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0.xml"/><Relationship Id="rId1" Type="http://schemas.openxmlformats.org/officeDocument/2006/relationships/tags" Target="../tags/tag4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0.xml"/><Relationship Id="rId1" Type="http://schemas.openxmlformats.org/officeDocument/2006/relationships/tags" Target="../tags/tag4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44.xml"/><Relationship Id="rId1" Type="http://schemas.openxmlformats.org/officeDocument/2006/relationships/vmlDrawing" Target="../drawings/vmlDrawing3.vml"/><Relationship Id="rId5" Type="http://schemas.openxmlformats.org/officeDocument/2006/relationships/image" Target="../media/image14.w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0.xml"/><Relationship Id="rId1" Type="http://schemas.openxmlformats.org/officeDocument/2006/relationships/tags" Target="../tags/tag4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0.xml"/><Relationship Id="rId1" Type="http://schemas.openxmlformats.org/officeDocument/2006/relationships/tags" Target="../tags/tag4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47.xml"/><Relationship Id="rId1" Type="http://schemas.openxmlformats.org/officeDocument/2006/relationships/vmlDrawing" Target="../drawings/vmlDrawing4.vml"/><Relationship Id="rId5" Type="http://schemas.openxmlformats.org/officeDocument/2006/relationships/image" Target="../media/image17.wmf"/><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48.xml"/><Relationship Id="rId1" Type="http://schemas.openxmlformats.org/officeDocument/2006/relationships/vmlDrawing" Target="../drawings/vmlDrawing5.vml"/><Relationship Id="rId5" Type="http://schemas.openxmlformats.org/officeDocument/2006/relationships/image" Target="../media/image18.wmf"/><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49.xml"/><Relationship Id="rId1" Type="http://schemas.openxmlformats.org/officeDocument/2006/relationships/vmlDrawing" Target="../drawings/vmlDrawing6.vml"/><Relationship Id="rId5" Type="http://schemas.openxmlformats.org/officeDocument/2006/relationships/image" Target="../media/image19.wmf"/><Relationship Id="rId4" Type="http://schemas.openxmlformats.org/officeDocument/2006/relationships/oleObject" Target="../embeddings/oleObject6.bin"/></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8.xml"/><Relationship Id="rId1" Type="http://schemas.openxmlformats.org/officeDocument/2006/relationships/tags" Target="../tags/tag50.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0.xml"/><Relationship Id="rId1" Type="http://schemas.openxmlformats.org/officeDocument/2006/relationships/tags" Target="../tags/tag5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4.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0.xml"/><Relationship Id="rId1" Type="http://schemas.openxmlformats.org/officeDocument/2006/relationships/tags" Target="../tags/tag55.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0.xml"/><Relationship Id="rId1" Type="http://schemas.openxmlformats.org/officeDocument/2006/relationships/tags" Target="../tags/tag5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57.xml"/><Relationship Id="rId1" Type="http://schemas.openxmlformats.org/officeDocument/2006/relationships/vmlDrawing" Target="../drawings/vmlDrawing7.vml"/><Relationship Id="rId5" Type="http://schemas.openxmlformats.org/officeDocument/2006/relationships/image" Target="../media/image24.wmf"/><Relationship Id="rId4" Type="http://schemas.openxmlformats.org/officeDocument/2006/relationships/oleObject" Target="../embeddings/oleObject7.bin"/></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0.xml"/><Relationship Id="rId1" Type="http://schemas.openxmlformats.org/officeDocument/2006/relationships/tags" Target="../tags/tag58.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0.xml"/><Relationship Id="rId1" Type="http://schemas.openxmlformats.org/officeDocument/2006/relationships/tags" Target="../tags/tag59.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0.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1.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3.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64.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5.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7.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8.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6.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3E06-9408-4115-B26E-902F4A09B422}"/>
              </a:ext>
            </a:extLst>
          </p:cNvPr>
          <p:cNvSpPr>
            <a:spLocks noGrp="1"/>
          </p:cNvSpPr>
          <p:nvPr>
            <p:ph type="ctrTitle"/>
          </p:nvPr>
        </p:nvSpPr>
        <p:spPr/>
        <p:txBody>
          <a:bodyPr/>
          <a:lstStyle/>
          <a:p>
            <a:r>
              <a:rPr lang="en-US" dirty="0"/>
              <a:t>Chapter 7</a:t>
            </a:r>
            <a:endParaRPr lang="en-IN" dirty="0"/>
          </a:p>
        </p:txBody>
      </p:sp>
      <p:sp>
        <p:nvSpPr>
          <p:cNvPr id="3" name="Subtitle 2">
            <a:extLst>
              <a:ext uri="{FF2B5EF4-FFF2-40B4-BE49-F238E27FC236}">
                <a16:creationId xmlns:a16="http://schemas.microsoft.com/office/drawing/2014/main" id="{7108450C-4596-467D-B140-A6F839E5FCCF}"/>
              </a:ext>
            </a:extLst>
          </p:cNvPr>
          <p:cNvSpPr>
            <a:spLocks noGrp="1"/>
          </p:cNvSpPr>
          <p:nvPr>
            <p:ph type="subTitle" idx="1"/>
          </p:nvPr>
        </p:nvSpPr>
        <p:spPr/>
        <p:txBody>
          <a:bodyPr/>
          <a:lstStyle/>
          <a:p>
            <a:r>
              <a:rPr lang="en-US" b="1" dirty="0"/>
              <a:t>Bonds and Their Valuation</a:t>
            </a:r>
          </a:p>
        </p:txBody>
      </p:sp>
      <p:pic>
        <p:nvPicPr>
          <p:cNvPr id="7" name="Picture 3">
            <a:extLst>
              <a:ext uri="{FF2B5EF4-FFF2-40B4-BE49-F238E27FC236}">
                <a16:creationId xmlns:a16="http://schemas.microsoft.com/office/drawing/2014/main" id="{A0BABB19-D4DC-455F-9832-C3067CEACEC7}"/>
              </a:ext>
              <a:ext uri="{C183D7F6-B498-43B3-948B-1728B52AA6E4}">
                <adec:decorative xmlns:adec="http://schemas.microsoft.com/office/drawing/2017/decorative" val="1"/>
              </a:ext>
            </a:extLst>
          </p:cNvPr>
          <p:cNvPicPr>
            <a:picLocks noGrp="1" noChangeAspect="1"/>
          </p:cNvPicPr>
          <p:nvPr>
            <p:ph type="pic" sz="quarter" idx="11"/>
          </p:nvPr>
        </p:nvPicPr>
        <p:blipFill>
          <a:blip r:embed="rId2"/>
          <a:stretch>
            <a:fillRect/>
          </a:stretch>
        </p:blipFill>
        <p:spPr>
          <a:xfrm>
            <a:off x="182017" y="268287"/>
            <a:ext cx="3341341" cy="4114800"/>
          </a:xfrm>
          <a:prstGeom prst="rect">
            <a:avLst/>
          </a:prstGeom>
        </p:spPr>
      </p:pic>
      <p:pic>
        <p:nvPicPr>
          <p:cNvPr id="8" name="Picture 4">
            <a:extLst>
              <a:ext uri="{FF2B5EF4-FFF2-40B4-BE49-F238E27FC236}">
                <a16:creationId xmlns:a16="http://schemas.microsoft.com/office/drawing/2014/main" id="{4267FECB-9676-44F6-B0C3-216136ADED5F}"/>
              </a:ext>
              <a:ext uri="{C183D7F6-B498-43B3-948B-1728B52AA6E4}">
                <adec:decorative xmlns:adec="http://schemas.microsoft.com/office/drawing/2017/decorative" val="1"/>
              </a:ext>
            </a:extLst>
          </p:cNvPr>
          <p:cNvPicPr>
            <a:picLocks noGrp="1" noChangeAspect="1"/>
          </p:cNvPicPr>
          <p:nvPr>
            <p:ph type="pic" sz="quarter" idx="13"/>
          </p:nvPr>
        </p:nvPicPr>
        <p:blipFill>
          <a:blip r:embed="rId3"/>
          <a:stretch>
            <a:fillRect/>
          </a:stretch>
        </p:blipFill>
        <p:spPr>
          <a:xfrm>
            <a:off x="3615252" y="268287"/>
            <a:ext cx="3275597" cy="4114800"/>
          </a:xfrm>
          <a:prstGeom prst="rect">
            <a:avLst/>
          </a:prstGeom>
        </p:spPr>
      </p:pic>
      <p:sp>
        <p:nvSpPr>
          <p:cNvPr id="5" name="Text Placeholder 5">
            <a:extLst>
              <a:ext uri="{FF2B5EF4-FFF2-40B4-BE49-F238E27FC236}">
                <a16:creationId xmlns:a16="http://schemas.microsoft.com/office/drawing/2014/main" id="{16AD9E21-F401-4365-8D18-49A68173CEA1}"/>
              </a:ext>
            </a:extLst>
          </p:cNvPr>
          <p:cNvSpPr>
            <a:spLocks noGrp="1"/>
          </p:cNvSpPr>
          <p:nvPr>
            <p:ph type="body" sz="quarter" idx="12"/>
          </p:nvPr>
        </p:nvSpPr>
        <p:spPr/>
        <p:txBody>
          <a:bodyPr/>
          <a:lstStyle/>
          <a:p>
            <a:r>
              <a:rPr lang="en-US" dirty="0"/>
              <a:t>Brigham &amp; Houston, </a:t>
            </a:r>
            <a:r>
              <a:rPr lang="en-US" i="1" dirty="0"/>
              <a:t>Fundamentals of Financial Management</a:t>
            </a:r>
            <a:r>
              <a:rPr lang="en-US" dirty="0"/>
              <a:t>, Sixteenth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781335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What is the opportunity cost of debt capital?</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idx="1"/>
          </p:nvPr>
        </p:nvSpPr>
        <p:spPr/>
        <p:txBody>
          <a:bodyPr/>
          <a:lstStyle/>
          <a:p>
            <a:pPr marL="365760" indent="-365760">
              <a:spcAft>
                <a:spcPts val="3000"/>
              </a:spcAft>
              <a:buClr>
                <a:srgbClr val="000000"/>
              </a:buClr>
            </a:pPr>
            <a:r>
              <a:rPr lang="en-US" dirty="0"/>
              <a:t>The discount rate (</a:t>
            </a:r>
            <a:r>
              <a:rPr lang="en-US" dirty="0" err="1"/>
              <a:t>r</a:t>
            </a:r>
            <a:r>
              <a:rPr lang="en-US" baseline="-25000" dirty="0" err="1"/>
              <a:t>i</a:t>
            </a:r>
            <a:r>
              <a:rPr lang="en-US" dirty="0"/>
              <a:t>) is the opportunity cost of capital, and is the rate that could be earned on alternative investments of equal risk.</a:t>
            </a:r>
          </a:p>
          <a:p>
            <a:pPr marL="0" indent="0" algn="ctr">
              <a:buNone/>
            </a:pPr>
            <a:r>
              <a:rPr lang="en-US" dirty="0" err="1"/>
              <a:t>r</a:t>
            </a:r>
            <a:r>
              <a:rPr lang="en-US" baseline="-25000" dirty="0" err="1"/>
              <a:t>i</a:t>
            </a:r>
            <a:r>
              <a:rPr lang="en-US" dirty="0"/>
              <a:t> = r* + IP + MRP + DRP + LP</a:t>
            </a:r>
          </a:p>
        </p:txBody>
      </p:sp>
    </p:spTree>
    <p:custDataLst>
      <p:tags r:id="rId1"/>
    </p:custDataLst>
    <p:extLst>
      <p:ext uri="{BB962C8B-B14F-4D97-AF65-F5344CB8AC3E}">
        <p14:creationId xmlns:p14="http://schemas.microsoft.com/office/powerpoint/2010/main" val="4140955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What is the value of a 10-year, 10% annual coupon bond, if </a:t>
            </a:r>
            <a:r>
              <a:rPr lang="en-US" dirty="0" err="1"/>
              <a:t>r</a:t>
            </a:r>
            <a:r>
              <a:rPr lang="en-US" baseline="-25000" dirty="0" err="1"/>
              <a:t>d</a:t>
            </a:r>
            <a:r>
              <a:rPr lang="en-US" dirty="0"/>
              <a:t> = 10%?</a:t>
            </a:r>
            <a:endParaRPr lang="en-US" noProof="0" dirty="0"/>
          </a:p>
        </p:txBody>
      </p:sp>
      <p:pic>
        <p:nvPicPr>
          <p:cNvPr id="7" name="Picture 2" descr="Line Plot for 10-Year Bond &#10;&#10;Timeline illustrating how to calculate the value of 10-year bond.">
            <a:extLst>
              <a:ext uri="{FF2B5EF4-FFF2-40B4-BE49-F238E27FC236}">
                <a16:creationId xmlns:a16="http://schemas.microsoft.com/office/drawing/2014/main" id="{AC000F6D-353A-4F4F-A43D-3D4F366EFEC9}"/>
              </a:ext>
            </a:extLst>
          </p:cNvPr>
          <p:cNvPicPr>
            <a:picLocks noGrp="1" noChangeAspect="1"/>
          </p:cNvPicPr>
          <p:nvPr>
            <p:ph sz="half" idx="13"/>
          </p:nvPr>
        </p:nvPicPr>
        <p:blipFill>
          <a:blip r:embed="rId4"/>
          <a:stretch>
            <a:fillRect/>
          </a:stretch>
        </p:blipFill>
        <p:spPr>
          <a:xfrm>
            <a:off x="634764" y="2221585"/>
            <a:ext cx="10922473" cy="1828800"/>
          </a:xfrm>
          <a:prstGeom prst="rect">
            <a:avLst/>
          </a:prstGeom>
        </p:spPr>
      </p:pic>
      <p:graphicFrame>
        <p:nvGraphicFramePr>
          <p:cNvPr id="8" name="Object 3">
            <a:extLst>
              <a:ext uri="{FF2B5EF4-FFF2-40B4-BE49-F238E27FC236}">
                <a16:creationId xmlns:a16="http://schemas.microsoft.com/office/drawing/2014/main" id="{BB4D1A93-0AC3-4597-AF6F-E8F2985EE595}"/>
              </a:ext>
              <a:ext uri="{C183D7F6-B498-43B3-948B-1728B52AA6E4}">
                <adec:decorative xmlns:adec="http://schemas.microsoft.com/office/drawing/2017/decorative" val="1"/>
              </a:ext>
            </a:extLst>
          </p:cNvPr>
          <p:cNvGraphicFramePr>
            <a:graphicFrameLocks noGrp="1" noChangeAspect="1"/>
          </p:cNvGraphicFramePr>
          <p:nvPr>
            <p:ph sz="half" idx="14"/>
            <p:extLst>
              <p:ext uri="{D42A27DB-BD31-4B8C-83A1-F6EECF244321}">
                <p14:modId xmlns:p14="http://schemas.microsoft.com/office/powerpoint/2010/main" val="110288280"/>
              </p:ext>
            </p:extLst>
          </p:nvPr>
        </p:nvGraphicFramePr>
        <p:xfrm>
          <a:off x="3854460" y="4190466"/>
          <a:ext cx="4483080" cy="1803240"/>
        </p:xfrm>
        <a:graphic>
          <a:graphicData uri="http://schemas.openxmlformats.org/presentationml/2006/ole">
            <mc:AlternateContent xmlns:mc="http://schemas.openxmlformats.org/markup-compatibility/2006">
              <mc:Choice xmlns:v="urn:schemas-microsoft-com:vml" Requires="v">
                <p:oleObj spid="_x0000_s2162" name="Equation" r:id="rId5" imgW="4483080" imgH="1803240" progId="Equation.DSMT4">
                  <p:embed/>
                </p:oleObj>
              </mc:Choice>
              <mc:Fallback>
                <p:oleObj name="Equation" r:id="rId5" imgW="4483080" imgH="1803240" progId="Equation.DSMT4">
                  <p:embed/>
                  <p:pic>
                    <p:nvPicPr>
                      <p:cNvPr id="10" name="Object 3">
                        <a:extLst>
                          <a:ext uri="{FF2B5EF4-FFF2-40B4-BE49-F238E27FC236}">
                            <a16:creationId xmlns:a16="http://schemas.microsoft.com/office/drawing/2014/main" id="{B826195B-416F-4827-BFB9-B1FE46775BF4}"/>
                          </a:ext>
                        </a:extLst>
                      </p:cNvPr>
                      <p:cNvPicPr/>
                      <p:nvPr/>
                    </p:nvPicPr>
                    <p:blipFill>
                      <a:blip r:embed="rId6"/>
                      <a:stretch>
                        <a:fillRect/>
                      </a:stretch>
                    </p:blipFill>
                    <p:spPr>
                      <a:xfrm>
                        <a:off x="3854460" y="4190466"/>
                        <a:ext cx="4483080" cy="180324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257561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Calculating the Value of a Bond</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sz="half" idx="2"/>
          </p:nvPr>
        </p:nvSpPr>
        <p:spPr>
          <a:xfrm>
            <a:off x="476843" y="1828184"/>
            <a:ext cx="11241915" cy="1486928"/>
          </a:xfrm>
        </p:spPr>
        <p:txBody>
          <a:bodyPr/>
          <a:lstStyle/>
          <a:p>
            <a:pPr marL="365760" indent="-365760">
              <a:buClr>
                <a:srgbClr val="000000"/>
              </a:buClr>
              <a:buFont typeface="Arial" panose="020B0604020202020204" pitchFamily="34" charset="0"/>
              <a:buChar char="•"/>
            </a:pPr>
            <a:r>
              <a:rPr lang="en-US" sz="2400" dirty="0"/>
              <a:t>This bond has a $1,000 lump sum (the par value) due at maturity (t = 10), and annual $100 coupon payments beginning at t = 1 and continuing through t = 10.  The price of the bond can be found by solving for the PV of these cash flows.</a:t>
            </a:r>
          </a:p>
        </p:txBody>
      </p:sp>
      <p:pic>
        <p:nvPicPr>
          <p:cNvPr id="28" name="Picture 3" descr="Calculator Methods for Value of a Bond&#10;&#10;Graphic showing the calculator Inputs and Output needed to solve for the value of a bond.">
            <a:extLst>
              <a:ext uri="{FF2B5EF4-FFF2-40B4-BE49-F238E27FC236}">
                <a16:creationId xmlns:a16="http://schemas.microsoft.com/office/drawing/2014/main" id="{5455C10B-148B-4AA4-A55D-1EF1EE1BD6CE}"/>
              </a:ext>
            </a:extLst>
          </p:cNvPr>
          <p:cNvPicPr>
            <a:picLocks noGrp="1" noChangeAspect="1"/>
          </p:cNvPicPr>
          <p:nvPr>
            <p:ph sz="half" idx="13"/>
          </p:nvPr>
        </p:nvPicPr>
        <p:blipFill>
          <a:blip r:embed="rId3"/>
          <a:stretch>
            <a:fillRect/>
          </a:stretch>
        </p:blipFill>
        <p:spPr>
          <a:xfrm>
            <a:off x="2374406" y="3353211"/>
            <a:ext cx="7443189" cy="2185416"/>
          </a:xfrm>
        </p:spPr>
      </p:pic>
      <p:sp>
        <p:nvSpPr>
          <p:cNvPr id="26" name="Content Placeholder 4">
            <a:extLst>
              <a:ext uri="{FF2B5EF4-FFF2-40B4-BE49-F238E27FC236}">
                <a16:creationId xmlns:a16="http://schemas.microsoft.com/office/drawing/2014/main" id="{12A51CA2-15EF-4CF4-B6A3-911D2355616F}"/>
              </a:ext>
            </a:extLst>
          </p:cNvPr>
          <p:cNvSpPr>
            <a:spLocks noGrp="1"/>
          </p:cNvSpPr>
          <p:nvPr>
            <p:ph sz="half" idx="15"/>
          </p:nvPr>
        </p:nvSpPr>
        <p:spPr>
          <a:xfrm>
            <a:off x="476843" y="5686260"/>
            <a:ext cx="11241915" cy="442354"/>
          </a:xfrm>
        </p:spPr>
        <p:txBody>
          <a:bodyPr/>
          <a:lstStyle/>
          <a:p>
            <a:pPr marL="0" indent="0">
              <a:buNone/>
            </a:pPr>
            <a:r>
              <a:rPr lang="en-US" dirty="0"/>
              <a:t>Excel:  =PV(.10,10,100,1000)</a:t>
            </a:r>
          </a:p>
        </p:txBody>
      </p:sp>
    </p:spTree>
    <p:custDataLst>
      <p:tags r:id="rId1"/>
    </p:custDataLst>
    <p:extLst>
      <p:ext uri="{BB962C8B-B14F-4D97-AF65-F5344CB8AC3E}">
        <p14:creationId xmlns:p14="http://schemas.microsoft.com/office/powerpoint/2010/main" val="398134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sz="3600" dirty="0"/>
              <a:t>What’s the value of a 10-year bond outstanding with the same risk but a 13% annual coupon rate?</a:t>
            </a:r>
            <a:endParaRPr lang="en-US" sz="3600"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sz="half" idx="2"/>
          </p:nvPr>
        </p:nvSpPr>
        <p:spPr>
          <a:xfrm>
            <a:off x="476843" y="1828184"/>
            <a:ext cx="11241915" cy="1486928"/>
          </a:xfrm>
        </p:spPr>
        <p:txBody>
          <a:bodyPr/>
          <a:lstStyle/>
          <a:p>
            <a:pPr marL="365760" indent="-365760">
              <a:buClr>
                <a:srgbClr val="000000"/>
              </a:buClr>
            </a:pPr>
            <a:r>
              <a:rPr lang="en-US" dirty="0"/>
              <a:t>The annual coupon payment is $130.  Since the risk is the same it has the same yield to maturity as the previous bond (10%).  This  bond sells at a premium because the coupon rate &gt; the yield to maturity.</a:t>
            </a:r>
            <a:endParaRPr lang="en-US" sz="2400" dirty="0"/>
          </a:p>
        </p:txBody>
      </p:sp>
      <p:pic>
        <p:nvPicPr>
          <p:cNvPr id="28" name="Picture 3" descr="Calculator Methods: Value of a 10-Year Bond &#10;&#10;Graphic showing the calculator Inputs and Output needed to solve for the value of a 10-year bond with a determined annual coupon rate (13%).">
            <a:extLst>
              <a:ext uri="{FF2B5EF4-FFF2-40B4-BE49-F238E27FC236}">
                <a16:creationId xmlns:a16="http://schemas.microsoft.com/office/drawing/2014/main" id="{5455C10B-148B-4AA4-A55D-1EF1EE1BD6CE}"/>
              </a:ext>
            </a:extLst>
          </p:cNvPr>
          <p:cNvPicPr>
            <a:picLocks noGrp="1" noChangeAspect="1"/>
          </p:cNvPicPr>
          <p:nvPr>
            <p:ph sz="half" idx="13"/>
          </p:nvPr>
        </p:nvPicPr>
        <p:blipFill>
          <a:blip r:embed="rId3"/>
          <a:stretch>
            <a:fillRect/>
          </a:stretch>
        </p:blipFill>
        <p:spPr>
          <a:xfrm>
            <a:off x="2198928" y="3301646"/>
            <a:ext cx="7794144" cy="2185416"/>
          </a:xfrm>
        </p:spPr>
      </p:pic>
      <p:sp>
        <p:nvSpPr>
          <p:cNvPr id="26" name="Content Placeholder 4">
            <a:extLst>
              <a:ext uri="{FF2B5EF4-FFF2-40B4-BE49-F238E27FC236}">
                <a16:creationId xmlns:a16="http://schemas.microsoft.com/office/drawing/2014/main" id="{12A51CA2-15EF-4CF4-B6A3-911D2355616F}"/>
              </a:ext>
            </a:extLst>
          </p:cNvPr>
          <p:cNvSpPr>
            <a:spLocks noGrp="1"/>
          </p:cNvSpPr>
          <p:nvPr>
            <p:ph sz="half" idx="15"/>
          </p:nvPr>
        </p:nvSpPr>
        <p:spPr>
          <a:xfrm>
            <a:off x="476843" y="5686260"/>
            <a:ext cx="11241915" cy="442354"/>
          </a:xfrm>
        </p:spPr>
        <p:txBody>
          <a:bodyPr/>
          <a:lstStyle/>
          <a:p>
            <a:pPr marL="0" indent="0">
              <a:spcBef>
                <a:spcPct val="0"/>
              </a:spcBef>
              <a:buNone/>
              <a:defRPr/>
            </a:pPr>
            <a:r>
              <a:rPr lang="en-US" dirty="0"/>
              <a:t>Excel:  =PV(.10,10,130,1000)</a:t>
            </a:r>
          </a:p>
        </p:txBody>
      </p:sp>
    </p:spTree>
    <p:custDataLst>
      <p:tags r:id="rId1"/>
    </p:custDataLst>
    <p:extLst>
      <p:ext uri="{BB962C8B-B14F-4D97-AF65-F5344CB8AC3E}">
        <p14:creationId xmlns:p14="http://schemas.microsoft.com/office/powerpoint/2010/main" val="857444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sz="3600" dirty="0"/>
              <a:t>What’s the value of a 10-year bond outstanding with the same risk but a 7% annual coupon rate?</a:t>
            </a:r>
            <a:endParaRPr lang="en-US" sz="3600"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sz="half" idx="2"/>
          </p:nvPr>
        </p:nvSpPr>
        <p:spPr>
          <a:xfrm>
            <a:off x="476843" y="1828184"/>
            <a:ext cx="11241915" cy="1486928"/>
          </a:xfrm>
        </p:spPr>
        <p:txBody>
          <a:bodyPr/>
          <a:lstStyle/>
          <a:p>
            <a:pPr marL="365760" indent="-365760">
              <a:spcBef>
                <a:spcPct val="0"/>
              </a:spcBef>
              <a:buClr>
                <a:srgbClr val="000000"/>
              </a:buClr>
              <a:defRPr/>
            </a:pPr>
            <a:r>
              <a:rPr lang="en-US" dirty="0"/>
              <a:t>The annual coupon payment is $70.  Since the risk is the same it has the same yield to maturity as the previous bonds (10%). This  bond sells at a discount because the coupon rate &lt; the yield to maturity. </a:t>
            </a:r>
          </a:p>
        </p:txBody>
      </p:sp>
      <p:pic>
        <p:nvPicPr>
          <p:cNvPr id="28" name="Picture 3" descr="Calculator Methods: Value of a 10-Year Bond &#10;&#10;Graphic showing the calculator Inputs and Output needed to solve for the value of a 10-year bond with a determined annual coupon rate (7%).">
            <a:extLst>
              <a:ext uri="{FF2B5EF4-FFF2-40B4-BE49-F238E27FC236}">
                <a16:creationId xmlns:a16="http://schemas.microsoft.com/office/drawing/2014/main" id="{5455C10B-148B-4AA4-A55D-1EF1EE1BD6CE}"/>
              </a:ext>
            </a:extLst>
          </p:cNvPr>
          <p:cNvPicPr>
            <a:picLocks noGrp="1" noChangeAspect="1"/>
          </p:cNvPicPr>
          <p:nvPr>
            <p:ph sz="half" idx="13"/>
          </p:nvPr>
        </p:nvPicPr>
        <p:blipFill>
          <a:blip r:embed="rId3"/>
          <a:stretch>
            <a:fillRect/>
          </a:stretch>
        </p:blipFill>
        <p:spPr>
          <a:xfrm>
            <a:off x="2311779" y="3404678"/>
            <a:ext cx="7568442" cy="2183066"/>
          </a:xfrm>
        </p:spPr>
      </p:pic>
      <p:sp>
        <p:nvSpPr>
          <p:cNvPr id="26" name="Content Placeholder 4">
            <a:extLst>
              <a:ext uri="{FF2B5EF4-FFF2-40B4-BE49-F238E27FC236}">
                <a16:creationId xmlns:a16="http://schemas.microsoft.com/office/drawing/2014/main" id="{12A51CA2-15EF-4CF4-B6A3-911D2355616F}"/>
              </a:ext>
            </a:extLst>
          </p:cNvPr>
          <p:cNvSpPr>
            <a:spLocks noGrp="1"/>
          </p:cNvSpPr>
          <p:nvPr>
            <p:ph sz="half" idx="15"/>
          </p:nvPr>
        </p:nvSpPr>
        <p:spPr>
          <a:xfrm>
            <a:off x="476843" y="5686260"/>
            <a:ext cx="11241915" cy="442354"/>
          </a:xfrm>
        </p:spPr>
        <p:txBody>
          <a:bodyPr/>
          <a:lstStyle/>
          <a:p>
            <a:pPr>
              <a:spcBef>
                <a:spcPct val="0"/>
              </a:spcBef>
              <a:buNone/>
              <a:defRPr/>
            </a:pPr>
            <a:r>
              <a:rPr lang="en-US" dirty="0"/>
              <a:t>Excel:  =PV(.10,10,70,1000)</a:t>
            </a:r>
          </a:p>
        </p:txBody>
      </p:sp>
    </p:spTree>
    <p:custDataLst>
      <p:tags r:id="rId1"/>
    </p:custDataLst>
    <p:extLst>
      <p:ext uri="{BB962C8B-B14F-4D97-AF65-F5344CB8AC3E}">
        <p14:creationId xmlns:p14="http://schemas.microsoft.com/office/powerpoint/2010/main" val="1304519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Changes in Bond Value over Time</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sz="half" idx="2"/>
          </p:nvPr>
        </p:nvSpPr>
        <p:spPr>
          <a:xfrm>
            <a:off x="476843" y="1828184"/>
            <a:ext cx="11241915" cy="851516"/>
          </a:xfrm>
        </p:spPr>
        <p:txBody>
          <a:bodyPr/>
          <a:lstStyle/>
          <a:p>
            <a:pPr marL="365760" indent="-365760">
              <a:buClr>
                <a:srgbClr val="000000"/>
              </a:buClr>
              <a:defRPr/>
            </a:pPr>
            <a:r>
              <a:rPr lang="en-US" dirty="0"/>
              <a:t>What would happen to the value of these three bonds if the required rate of return remained at 10%?</a:t>
            </a:r>
          </a:p>
        </p:txBody>
      </p:sp>
      <p:pic>
        <p:nvPicPr>
          <p:cNvPr id="28" name="Picture 3" descr="Changes in Bond Value Over Time Graph&#10;&#10;Graph illustrating the change to the value of three different bonds if rate of return remained constant.">
            <a:extLst>
              <a:ext uri="{FF2B5EF4-FFF2-40B4-BE49-F238E27FC236}">
                <a16:creationId xmlns:a16="http://schemas.microsoft.com/office/drawing/2014/main" id="{5455C10B-148B-4AA4-A55D-1EF1EE1BD6CE}"/>
              </a:ext>
            </a:extLst>
          </p:cNvPr>
          <p:cNvPicPr>
            <a:picLocks noGrp="1" noChangeAspect="1"/>
          </p:cNvPicPr>
          <p:nvPr>
            <p:ph sz="half" idx="13"/>
          </p:nvPr>
        </p:nvPicPr>
        <p:blipFill>
          <a:blip r:embed="rId3"/>
          <a:stretch>
            <a:fillRect/>
          </a:stretch>
        </p:blipFill>
        <p:spPr>
          <a:xfrm>
            <a:off x="2433204" y="2833178"/>
            <a:ext cx="7325593" cy="3200400"/>
          </a:xfrm>
        </p:spPr>
      </p:pic>
    </p:spTree>
    <p:custDataLst>
      <p:tags r:id="rId1"/>
    </p:custDataLst>
    <p:extLst>
      <p:ext uri="{BB962C8B-B14F-4D97-AF65-F5344CB8AC3E}">
        <p14:creationId xmlns:p14="http://schemas.microsoft.com/office/powerpoint/2010/main" val="481272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Bond Values over Time</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idx="1"/>
          </p:nvPr>
        </p:nvSpPr>
        <p:spPr/>
        <p:txBody>
          <a:bodyPr/>
          <a:lstStyle/>
          <a:p>
            <a:pPr marL="365760" indent="-365760">
              <a:spcBef>
                <a:spcPts val="600"/>
              </a:spcBef>
              <a:spcAft>
                <a:spcPts val="1200"/>
              </a:spcAft>
              <a:buClr>
                <a:srgbClr val="000000"/>
              </a:buClr>
              <a:defRPr/>
            </a:pPr>
            <a:r>
              <a:rPr lang="en-US" dirty="0"/>
              <a:t>At maturity, the value of any bond must equal its par value.</a:t>
            </a:r>
          </a:p>
          <a:p>
            <a:pPr marL="365760" indent="-365760">
              <a:spcBef>
                <a:spcPts val="600"/>
              </a:spcBef>
              <a:spcAft>
                <a:spcPts val="1200"/>
              </a:spcAft>
              <a:buClr>
                <a:srgbClr val="000000"/>
              </a:buClr>
              <a:defRPr/>
            </a:pPr>
            <a:r>
              <a:rPr lang="en-US" dirty="0"/>
              <a:t>If </a:t>
            </a:r>
            <a:r>
              <a:rPr lang="en-US" dirty="0" err="1"/>
              <a:t>r</a:t>
            </a:r>
            <a:r>
              <a:rPr lang="en-US" baseline="-25000" dirty="0" err="1"/>
              <a:t>d</a:t>
            </a:r>
            <a:r>
              <a:rPr lang="en-US" dirty="0"/>
              <a:t> remains constant:</a:t>
            </a:r>
          </a:p>
          <a:p>
            <a:pPr marL="640080" lvl="1" indent="-320040">
              <a:spcBef>
                <a:spcPts val="600"/>
              </a:spcBef>
              <a:spcAft>
                <a:spcPts val="1200"/>
              </a:spcAft>
              <a:buClr>
                <a:srgbClr val="000000"/>
              </a:buClr>
              <a:buFont typeface="Arial" panose="020B0604020202020204" pitchFamily="34" charset="0"/>
              <a:buChar char="•"/>
              <a:defRPr/>
            </a:pPr>
            <a:r>
              <a:rPr lang="en-US" sz="2000" dirty="0">
                <a:solidFill>
                  <a:srgbClr val="003865"/>
                </a:solidFill>
              </a:rPr>
              <a:t>The value of a premium bond would decrease over time, until it reached $1,000.</a:t>
            </a:r>
          </a:p>
          <a:p>
            <a:pPr marL="640080" lvl="1" indent="-320040">
              <a:spcBef>
                <a:spcPts val="600"/>
              </a:spcBef>
              <a:spcAft>
                <a:spcPts val="1200"/>
              </a:spcAft>
              <a:buClr>
                <a:srgbClr val="000000"/>
              </a:buClr>
              <a:buFont typeface="Arial" panose="020B0604020202020204" pitchFamily="34" charset="0"/>
              <a:buChar char="•"/>
              <a:defRPr/>
            </a:pPr>
            <a:r>
              <a:rPr lang="en-US" sz="2000" dirty="0">
                <a:solidFill>
                  <a:srgbClr val="003865"/>
                </a:solidFill>
              </a:rPr>
              <a:t>The value of a discount bond would increase over time, until it reached $1,000.</a:t>
            </a:r>
          </a:p>
          <a:p>
            <a:pPr marL="640080" lvl="1" indent="-320040">
              <a:spcBef>
                <a:spcPts val="600"/>
              </a:spcBef>
              <a:spcAft>
                <a:spcPts val="1200"/>
              </a:spcAft>
              <a:buClr>
                <a:srgbClr val="000000"/>
              </a:buClr>
              <a:buFont typeface="Arial" panose="020B0604020202020204" pitchFamily="34" charset="0"/>
              <a:buChar char="•"/>
              <a:defRPr/>
            </a:pPr>
            <a:r>
              <a:rPr lang="en-US" sz="2000" dirty="0">
                <a:solidFill>
                  <a:srgbClr val="003865"/>
                </a:solidFill>
              </a:rPr>
              <a:t>The value of a par bond stays at $1,000.</a:t>
            </a:r>
          </a:p>
        </p:txBody>
      </p:sp>
    </p:spTree>
    <p:custDataLst>
      <p:tags r:id="rId1"/>
    </p:custDataLst>
    <p:extLst>
      <p:ext uri="{BB962C8B-B14F-4D97-AF65-F5344CB8AC3E}">
        <p14:creationId xmlns:p14="http://schemas.microsoft.com/office/powerpoint/2010/main" val="1896692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What is the YTM on the following bond?</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sz="half" idx="2"/>
          </p:nvPr>
        </p:nvSpPr>
        <p:spPr>
          <a:xfrm>
            <a:off x="476843" y="1856446"/>
            <a:ext cx="11241915" cy="1458254"/>
          </a:xfrm>
        </p:spPr>
        <p:txBody>
          <a:bodyPr/>
          <a:lstStyle/>
          <a:p>
            <a:pPr marL="365760" indent="-365760">
              <a:spcBef>
                <a:spcPts val="600"/>
              </a:spcBef>
              <a:spcAft>
                <a:spcPts val="1200"/>
              </a:spcAft>
              <a:buClr>
                <a:srgbClr val="000000"/>
              </a:buClr>
              <a:buSzPct val="100000"/>
              <a:defRPr/>
            </a:pPr>
            <a:r>
              <a:rPr lang="en-US" dirty="0"/>
              <a:t>10-year; 9% annual coupon; $1,000 par value; selling for $887.</a:t>
            </a:r>
            <a:endParaRPr lang="en-US" dirty="0">
              <a:solidFill>
                <a:schemeClr val="accent1">
                  <a:lumMod val="50000"/>
                </a:schemeClr>
              </a:solidFill>
            </a:endParaRPr>
          </a:p>
          <a:p>
            <a:pPr marL="365760" indent="-365760">
              <a:spcBef>
                <a:spcPts val="600"/>
              </a:spcBef>
              <a:spcAft>
                <a:spcPts val="1200"/>
              </a:spcAft>
              <a:buClr>
                <a:srgbClr val="000000"/>
              </a:buClr>
              <a:buSzPct val="100000"/>
              <a:defRPr/>
            </a:pPr>
            <a:r>
              <a:rPr lang="en-US" dirty="0"/>
              <a:t>Must find the </a:t>
            </a:r>
            <a:r>
              <a:rPr lang="en-US" dirty="0" err="1"/>
              <a:t>r</a:t>
            </a:r>
            <a:r>
              <a:rPr lang="en-US" baseline="-25000" dirty="0" err="1"/>
              <a:t>d</a:t>
            </a:r>
            <a:r>
              <a:rPr lang="en-US" dirty="0"/>
              <a:t> that solves this equation.</a:t>
            </a:r>
          </a:p>
          <a:p>
            <a:pPr marL="365760" indent="-365760">
              <a:spcBef>
                <a:spcPts val="600"/>
              </a:spcBef>
              <a:spcAft>
                <a:spcPts val="1200"/>
              </a:spcAft>
              <a:buClr>
                <a:srgbClr val="000000"/>
              </a:buClr>
              <a:buSzPct val="100000"/>
              <a:defRPr/>
            </a:pPr>
            <a:endParaRPr lang="en-US" dirty="0"/>
          </a:p>
        </p:txBody>
      </p:sp>
      <p:graphicFrame>
        <p:nvGraphicFramePr>
          <p:cNvPr id="8" name="Object 3">
            <a:extLst>
              <a:ext uri="{FF2B5EF4-FFF2-40B4-BE49-F238E27FC236}">
                <a16:creationId xmlns:a16="http://schemas.microsoft.com/office/drawing/2014/main" id="{D4C7EB03-3725-4CD9-9A5F-EFCAD70E79F2}"/>
              </a:ext>
              <a:ext uri="{C183D7F6-B498-43B3-948B-1728B52AA6E4}">
                <adec:decorative xmlns:adec="http://schemas.microsoft.com/office/drawing/2017/decorative" val="1"/>
              </a:ext>
            </a:extLst>
          </p:cNvPr>
          <p:cNvGraphicFramePr>
            <a:graphicFrameLocks noGrp="1" noChangeAspect="1"/>
          </p:cNvGraphicFramePr>
          <p:nvPr>
            <p:ph sz="half" idx="13"/>
            <p:extLst>
              <p:ext uri="{D42A27DB-BD31-4B8C-83A1-F6EECF244321}">
                <p14:modId xmlns:p14="http://schemas.microsoft.com/office/powerpoint/2010/main" val="1377119273"/>
              </p:ext>
            </p:extLst>
          </p:nvPr>
        </p:nvGraphicFramePr>
        <p:xfrm>
          <a:off x="2794404" y="3327936"/>
          <a:ext cx="6603192" cy="2409924"/>
        </p:xfrm>
        <a:graphic>
          <a:graphicData uri="http://schemas.openxmlformats.org/presentationml/2006/ole">
            <mc:AlternateContent xmlns:mc="http://schemas.openxmlformats.org/markup-compatibility/2006">
              <mc:Choice xmlns:v="urn:schemas-microsoft-com:vml" Requires="v">
                <p:oleObj spid="_x0000_s3178" name="Equation" r:id="rId4" imgW="5079960" imgH="1854000" progId="Equation.DSMT4">
                  <p:embed/>
                </p:oleObj>
              </mc:Choice>
              <mc:Fallback>
                <p:oleObj name="Equation" r:id="rId4" imgW="5079960" imgH="1854000" progId="Equation.DSMT4">
                  <p:embed/>
                  <p:pic>
                    <p:nvPicPr>
                      <p:cNvPr id="2" name="Object 3">
                        <a:extLst>
                          <a:ext uri="{FF2B5EF4-FFF2-40B4-BE49-F238E27FC236}">
                            <a16:creationId xmlns:a16="http://schemas.microsoft.com/office/drawing/2014/main" id="{B1BF002C-EADE-4339-852D-5F33B443AD68}"/>
                          </a:ext>
                        </a:extLst>
                      </p:cNvPr>
                      <p:cNvPicPr/>
                      <p:nvPr/>
                    </p:nvPicPr>
                    <p:blipFill>
                      <a:blip r:embed="rId5"/>
                      <a:stretch>
                        <a:fillRect/>
                      </a:stretch>
                    </p:blipFill>
                    <p:spPr>
                      <a:xfrm>
                        <a:off x="2794404" y="3327936"/>
                        <a:ext cx="6603192" cy="2409924"/>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172574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Solving for the YTM</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sz="half" idx="2"/>
          </p:nvPr>
        </p:nvSpPr>
        <p:spPr>
          <a:xfrm>
            <a:off x="476843" y="1828184"/>
            <a:ext cx="11241915" cy="1041144"/>
          </a:xfrm>
        </p:spPr>
        <p:txBody>
          <a:bodyPr/>
          <a:lstStyle/>
          <a:p>
            <a:pPr marL="365760" indent="-365760">
              <a:spcBef>
                <a:spcPct val="0"/>
              </a:spcBef>
              <a:buClr>
                <a:srgbClr val="000000"/>
              </a:buClr>
              <a:defRPr/>
            </a:pPr>
            <a:r>
              <a:rPr lang="en-US" dirty="0"/>
              <a:t>Solving for I/YR, the YTM of this bond is 10.91%. This bond sells at a discount, because YTM &gt; coupon rate.</a:t>
            </a:r>
          </a:p>
        </p:txBody>
      </p:sp>
      <p:pic>
        <p:nvPicPr>
          <p:cNvPr id="28" name="Picture 3" descr="Calculator Methods: YTM&#10;&#10;Graphic showing the calculator Inputs and Output needed to solve for the YTM.">
            <a:extLst>
              <a:ext uri="{FF2B5EF4-FFF2-40B4-BE49-F238E27FC236}">
                <a16:creationId xmlns:a16="http://schemas.microsoft.com/office/drawing/2014/main" id="{5455C10B-148B-4AA4-A55D-1EF1EE1BD6CE}"/>
              </a:ext>
            </a:extLst>
          </p:cNvPr>
          <p:cNvPicPr>
            <a:picLocks noGrp="1" noChangeAspect="1"/>
          </p:cNvPicPr>
          <p:nvPr>
            <p:ph sz="half" idx="13"/>
          </p:nvPr>
        </p:nvPicPr>
        <p:blipFill rotWithShape="1">
          <a:blip r:embed="rId3"/>
          <a:srcRect l="8896" t="56008" r="8426"/>
          <a:stretch/>
        </p:blipFill>
        <p:spPr>
          <a:xfrm>
            <a:off x="1638299" y="3006820"/>
            <a:ext cx="8966201" cy="2530380"/>
          </a:xfrm>
        </p:spPr>
      </p:pic>
      <p:sp>
        <p:nvSpPr>
          <p:cNvPr id="26" name="Content Placeholder 4">
            <a:extLst>
              <a:ext uri="{FF2B5EF4-FFF2-40B4-BE49-F238E27FC236}">
                <a16:creationId xmlns:a16="http://schemas.microsoft.com/office/drawing/2014/main" id="{12A51CA2-15EF-4CF4-B6A3-911D2355616F}"/>
              </a:ext>
            </a:extLst>
          </p:cNvPr>
          <p:cNvSpPr>
            <a:spLocks noGrp="1"/>
          </p:cNvSpPr>
          <p:nvPr>
            <p:ph sz="half" idx="15"/>
          </p:nvPr>
        </p:nvSpPr>
        <p:spPr>
          <a:xfrm>
            <a:off x="476843" y="5686260"/>
            <a:ext cx="11241915" cy="442354"/>
          </a:xfrm>
        </p:spPr>
        <p:txBody>
          <a:bodyPr/>
          <a:lstStyle/>
          <a:p>
            <a:pPr marL="0" indent="0">
              <a:spcBef>
                <a:spcPct val="0"/>
              </a:spcBef>
              <a:buNone/>
              <a:defRPr/>
            </a:pPr>
            <a:r>
              <a:rPr lang="en-US" dirty="0"/>
              <a:t>Excel:  =RATE(10,90,-887,1000)</a:t>
            </a:r>
          </a:p>
        </p:txBody>
      </p:sp>
    </p:spTree>
    <p:custDataLst>
      <p:tags r:id="rId1"/>
    </p:custDataLst>
    <p:extLst>
      <p:ext uri="{BB962C8B-B14F-4D97-AF65-F5344CB8AC3E}">
        <p14:creationId xmlns:p14="http://schemas.microsoft.com/office/powerpoint/2010/main" val="2811629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Find YTM If the Bond Price is $1,134.20</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sz="half" idx="2"/>
          </p:nvPr>
        </p:nvSpPr>
        <p:spPr>
          <a:xfrm>
            <a:off x="476843" y="1828184"/>
            <a:ext cx="11241915" cy="1041144"/>
          </a:xfrm>
        </p:spPr>
        <p:txBody>
          <a:bodyPr/>
          <a:lstStyle/>
          <a:p>
            <a:pPr marL="365760" indent="-365760">
              <a:spcBef>
                <a:spcPct val="0"/>
              </a:spcBef>
              <a:buClr>
                <a:srgbClr val="000000"/>
              </a:buClr>
              <a:defRPr/>
            </a:pPr>
            <a:r>
              <a:rPr lang="en-US" dirty="0"/>
              <a:t>Solving for I/YR, the YTM of this bond is 7.08%.  This bond sells at a premium, because YTM &lt; coupon rate.</a:t>
            </a:r>
          </a:p>
        </p:txBody>
      </p:sp>
      <p:pic>
        <p:nvPicPr>
          <p:cNvPr id="28" name="Picture 3" descr="Calculator Methods: YTM&#10;&#10;Graphic showing the calculator Inputs and Output needed to solve for the YTM if the bond is $1,134.20. ">
            <a:extLst>
              <a:ext uri="{FF2B5EF4-FFF2-40B4-BE49-F238E27FC236}">
                <a16:creationId xmlns:a16="http://schemas.microsoft.com/office/drawing/2014/main" id="{5455C10B-148B-4AA4-A55D-1EF1EE1BD6CE}"/>
              </a:ext>
            </a:extLst>
          </p:cNvPr>
          <p:cNvPicPr>
            <a:picLocks noGrp="1" noChangeAspect="1"/>
          </p:cNvPicPr>
          <p:nvPr>
            <p:ph sz="half" idx="13"/>
          </p:nvPr>
        </p:nvPicPr>
        <p:blipFill>
          <a:blip r:embed="rId3"/>
          <a:stretch>
            <a:fillRect/>
          </a:stretch>
        </p:blipFill>
        <p:spPr>
          <a:xfrm>
            <a:off x="1638299" y="3016272"/>
            <a:ext cx="8966201" cy="2511475"/>
          </a:xfrm>
        </p:spPr>
      </p:pic>
      <p:sp>
        <p:nvSpPr>
          <p:cNvPr id="26" name="Content Placeholder 4">
            <a:extLst>
              <a:ext uri="{FF2B5EF4-FFF2-40B4-BE49-F238E27FC236}">
                <a16:creationId xmlns:a16="http://schemas.microsoft.com/office/drawing/2014/main" id="{12A51CA2-15EF-4CF4-B6A3-911D2355616F}"/>
              </a:ext>
            </a:extLst>
          </p:cNvPr>
          <p:cNvSpPr>
            <a:spLocks noGrp="1"/>
          </p:cNvSpPr>
          <p:nvPr>
            <p:ph sz="half" idx="15"/>
          </p:nvPr>
        </p:nvSpPr>
        <p:spPr>
          <a:xfrm>
            <a:off x="476843" y="5686260"/>
            <a:ext cx="11241915" cy="442354"/>
          </a:xfrm>
        </p:spPr>
        <p:txBody>
          <a:bodyPr/>
          <a:lstStyle/>
          <a:p>
            <a:pPr marL="0" indent="0">
              <a:spcBef>
                <a:spcPct val="0"/>
              </a:spcBef>
              <a:buNone/>
              <a:defRPr/>
            </a:pPr>
            <a:r>
              <a:rPr lang="en-US" dirty="0"/>
              <a:t>Excel:  =RATE(10,90,-1134.20,1000)</a:t>
            </a:r>
          </a:p>
        </p:txBody>
      </p:sp>
    </p:spTree>
    <p:custDataLst>
      <p:tags r:id="rId1"/>
    </p:custDataLst>
    <p:extLst>
      <p:ext uri="{BB962C8B-B14F-4D97-AF65-F5344CB8AC3E}">
        <p14:creationId xmlns:p14="http://schemas.microsoft.com/office/powerpoint/2010/main" val="3242295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Overview</a:t>
            </a:r>
            <a:endParaRPr lang="en-US" noProof="0" dirty="0"/>
          </a:p>
        </p:txBody>
      </p:sp>
      <p:sp>
        <p:nvSpPr>
          <p:cNvPr id="2" name="Content Placeholder 2">
            <a:extLst>
              <a:ext uri="{FF2B5EF4-FFF2-40B4-BE49-F238E27FC236}">
                <a16:creationId xmlns:a16="http://schemas.microsoft.com/office/drawing/2014/main" id="{52F985B6-CC8E-445D-AC10-A9900E3E61C3}"/>
              </a:ext>
            </a:extLst>
          </p:cNvPr>
          <p:cNvSpPr>
            <a:spLocks noGrp="1"/>
          </p:cNvSpPr>
          <p:nvPr>
            <p:ph idx="1"/>
          </p:nvPr>
        </p:nvSpPr>
        <p:spPr/>
        <p:txBody>
          <a:bodyPr/>
          <a:lstStyle/>
          <a:p>
            <a:pPr marL="365760" indent="-365760">
              <a:buClr>
                <a:srgbClr val="000000"/>
              </a:buClr>
            </a:pPr>
            <a:r>
              <a:rPr lang="en-US" dirty="0"/>
              <a:t>Key Features of Bonds</a:t>
            </a:r>
          </a:p>
          <a:p>
            <a:pPr marL="365760" indent="-365760">
              <a:buClr>
                <a:srgbClr val="000000"/>
              </a:buClr>
            </a:pPr>
            <a:r>
              <a:rPr lang="en-US" dirty="0"/>
              <a:t>Bond Valuation</a:t>
            </a:r>
          </a:p>
          <a:p>
            <a:pPr marL="365760" indent="-365760">
              <a:buClr>
                <a:srgbClr val="000000"/>
              </a:buClr>
            </a:pPr>
            <a:r>
              <a:rPr lang="en-US" dirty="0"/>
              <a:t>Measuring Yield</a:t>
            </a:r>
          </a:p>
          <a:p>
            <a:pPr marL="365760" indent="-365760">
              <a:buClr>
                <a:srgbClr val="000000"/>
              </a:buClr>
            </a:pPr>
            <a:r>
              <a:rPr lang="en-US" dirty="0"/>
              <a:t>Assessing Risk</a:t>
            </a:r>
          </a:p>
        </p:txBody>
      </p:sp>
    </p:spTree>
    <p:custDataLst>
      <p:tags r:id="rId1"/>
    </p:custDataLst>
    <p:extLst>
      <p:ext uri="{BB962C8B-B14F-4D97-AF65-F5344CB8AC3E}">
        <p14:creationId xmlns:p14="http://schemas.microsoft.com/office/powerpoint/2010/main" val="497835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Definitions</a:t>
            </a:r>
            <a:endParaRPr lang="en-US" noProof="0" dirty="0"/>
          </a:p>
        </p:txBody>
      </p:sp>
      <p:graphicFrame>
        <p:nvGraphicFramePr>
          <p:cNvPr id="7" name="Object 2">
            <a:extLst>
              <a:ext uri="{FF2B5EF4-FFF2-40B4-BE49-F238E27FC236}">
                <a16:creationId xmlns:a16="http://schemas.microsoft.com/office/drawing/2014/main" id="{A2974C92-1FFD-4407-B53C-A6B2BE03DCE9}"/>
              </a:ext>
              <a:ext uri="{C183D7F6-B498-43B3-948B-1728B52AA6E4}">
                <adec:decorative xmlns:adec="http://schemas.microsoft.com/office/drawing/2017/decorative" val="1"/>
              </a:ext>
            </a:extLst>
          </p:cNvPr>
          <p:cNvGraphicFramePr>
            <a:graphicFrameLocks noGrp="1" noChangeAspect="1"/>
          </p:cNvGraphicFramePr>
          <p:nvPr>
            <p:ph sz="half" idx="13"/>
            <p:extLst>
              <p:ext uri="{D42A27DB-BD31-4B8C-83A1-F6EECF244321}">
                <p14:modId xmlns:p14="http://schemas.microsoft.com/office/powerpoint/2010/main" val="1962954154"/>
              </p:ext>
            </p:extLst>
          </p:nvPr>
        </p:nvGraphicFramePr>
        <p:xfrm>
          <a:off x="654510" y="2003872"/>
          <a:ext cx="10882980" cy="3013898"/>
        </p:xfrm>
        <a:graphic>
          <a:graphicData uri="http://schemas.openxmlformats.org/presentationml/2006/ole">
            <mc:AlternateContent xmlns:mc="http://schemas.openxmlformats.org/markup-compatibility/2006">
              <mc:Choice xmlns:v="urn:schemas-microsoft-com:vml" Requires="v">
                <p:oleObj spid="_x0000_s4195" name="Equation" r:id="rId4" imgW="7657920" imgH="2120760" progId="Equation.DSMT4">
                  <p:embed/>
                </p:oleObj>
              </mc:Choice>
              <mc:Fallback>
                <p:oleObj name="Equation" r:id="rId4" imgW="7657920" imgH="2120760" progId="Equation.DSMT4">
                  <p:embed/>
                  <p:pic>
                    <p:nvPicPr>
                      <p:cNvPr id="4" name="Object 3">
                        <a:extLst>
                          <a:ext uri="{FF2B5EF4-FFF2-40B4-BE49-F238E27FC236}">
                            <a16:creationId xmlns:a16="http://schemas.microsoft.com/office/drawing/2014/main" id="{5AC6711F-03E7-4B7C-8F23-5488F139E0C7}"/>
                          </a:ext>
                        </a:extLst>
                      </p:cNvPr>
                      <p:cNvPicPr/>
                      <p:nvPr/>
                    </p:nvPicPr>
                    <p:blipFill>
                      <a:blip r:embed="rId5"/>
                      <a:stretch>
                        <a:fillRect/>
                      </a:stretch>
                    </p:blipFill>
                    <p:spPr>
                      <a:xfrm>
                        <a:off x="654510" y="2003872"/>
                        <a:ext cx="10882980" cy="3013898"/>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976134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An Example: Current and Capital Gains Yields</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sz="half" idx="2"/>
          </p:nvPr>
        </p:nvSpPr>
        <p:spPr>
          <a:xfrm>
            <a:off x="476843" y="1825625"/>
            <a:ext cx="11241915" cy="1217447"/>
          </a:xfrm>
        </p:spPr>
        <p:txBody>
          <a:bodyPr/>
          <a:lstStyle/>
          <a:p>
            <a:pPr marL="0" indent="0">
              <a:buNone/>
            </a:pPr>
            <a:r>
              <a:rPr lang="en-US" dirty="0"/>
              <a:t>Find the current yield and the capital gains yield for a 10-year, 9% annual coupon bond that sells for $887, and has a face value of $1,000.</a:t>
            </a:r>
          </a:p>
        </p:txBody>
      </p:sp>
      <p:graphicFrame>
        <p:nvGraphicFramePr>
          <p:cNvPr id="7" name="Object 3">
            <a:extLst>
              <a:ext uri="{FF2B5EF4-FFF2-40B4-BE49-F238E27FC236}">
                <a16:creationId xmlns:a16="http://schemas.microsoft.com/office/drawing/2014/main" id="{A32F0BBA-ED13-42F2-AFCB-5B14142971D5}"/>
              </a:ext>
              <a:ext uri="{C183D7F6-B498-43B3-948B-1728B52AA6E4}">
                <adec:decorative xmlns:adec="http://schemas.microsoft.com/office/drawing/2017/decorative" val="1"/>
              </a:ext>
            </a:extLst>
          </p:cNvPr>
          <p:cNvGraphicFramePr>
            <a:graphicFrameLocks noGrp="1" noChangeAspect="1"/>
          </p:cNvGraphicFramePr>
          <p:nvPr>
            <p:ph sz="half" idx="13"/>
            <p:extLst>
              <p:ext uri="{D42A27DB-BD31-4B8C-83A1-F6EECF244321}">
                <p14:modId xmlns:p14="http://schemas.microsoft.com/office/powerpoint/2010/main" val="3894136300"/>
              </p:ext>
            </p:extLst>
          </p:nvPr>
        </p:nvGraphicFramePr>
        <p:xfrm>
          <a:off x="2990850" y="3084156"/>
          <a:ext cx="6210300" cy="1780058"/>
        </p:xfrm>
        <a:graphic>
          <a:graphicData uri="http://schemas.openxmlformats.org/presentationml/2006/ole">
            <mc:AlternateContent xmlns:mc="http://schemas.openxmlformats.org/markup-compatibility/2006">
              <mc:Choice xmlns:v="urn:schemas-microsoft-com:vml" Requires="v">
                <p:oleObj spid="_x0000_s5213" name="Equation" r:id="rId4" imgW="3987720" imgH="1143000" progId="Equation.DSMT4">
                  <p:embed/>
                </p:oleObj>
              </mc:Choice>
              <mc:Fallback>
                <p:oleObj name="Equation" r:id="rId4" imgW="3987720" imgH="1143000" progId="Equation.DSMT4">
                  <p:embed/>
                  <p:pic>
                    <p:nvPicPr>
                      <p:cNvPr id="2" name="Object 3">
                        <a:extLst>
                          <a:ext uri="{FF2B5EF4-FFF2-40B4-BE49-F238E27FC236}">
                            <a16:creationId xmlns:a16="http://schemas.microsoft.com/office/drawing/2014/main" id="{CBF32DA2-0296-4F8D-A34F-AE99E0C4C0CD}"/>
                          </a:ext>
                        </a:extLst>
                      </p:cNvPr>
                      <p:cNvPicPr/>
                      <p:nvPr/>
                    </p:nvPicPr>
                    <p:blipFill>
                      <a:blip r:embed="rId5"/>
                      <a:stretch>
                        <a:fillRect/>
                      </a:stretch>
                    </p:blipFill>
                    <p:spPr>
                      <a:xfrm>
                        <a:off x="2990850" y="3084156"/>
                        <a:ext cx="6210300" cy="1780058"/>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579589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Calculating Capital Gains Yield</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sz="half" idx="2"/>
          </p:nvPr>
        </p:nvSpPr>
        <p:spPr>
          <a:xfrm>
            <a:off x="502169" y="1833025"/>
            <a:ext cx="11216589" cy="651019"/>
          </a:xfrm>
        </p:spPr>
        <p:txBody>
          <a:bodyPr/>
          <a:lstStyle/>
          <a:p>
            <a:pPr marL="0" indent="0">
              <a:buNone/>
              <a:defRPr/>
            </a:pPr>
            <a:r>
              <a:rPr lang="en-US" dirty="0"/>
              <a:t>YTM = Current yield + Capital gains yield</a:t>
            </a:r>
          </a:p>
        </p:txBody>
      </p:sp>
      <p:graphicFrame>
        <p:nvGraphicFramePr>
          <p:cNvPr id="8" name="Object 3">
            <a:extLst>
              <a:ext uri="{FF2B5EF4-FFF2-40B4-BE49-F238E27FC236}">
                <a16:creationId xmlns:a16="http://schemas.microsoft.com/office/drawing/2014/main" id="{046CC5F1-E662-48B5-9B74-19EB93E5D050}"/>
              </a:ext>
              <a:ext uri="{C183D7F6-B498-43B3-948B-1728B52AA6E4}">
                <adec:decorative xmlns:adec="http://schemas.microsoft.com/office/drawing/2017/decorative" val="1"/>
              </a:ext>
            </a:extLst>
          </p:cNvPr>
          <p:cNvGraphicFramePr>
            <a:graphicFrameLocks noGrp="1" noChangeAspect="1"/>
          </p:cNvGraphicFramePr>
          <p:nvPr>
            <p:ph sz="half" idx="13"/>
            <p:extLst>
              <p:ext uri="{D42A27DB-BD31-4B8C-83A1-F6EECF244321}">
                <p14:modId xmlns:p14="http://schemas.microsoft.com/office/powerpoint/2010/main" val="2469103473"/>
              </p:ext>
            </p:extLst>
          </p:nvPr>
        </p:nvGraphicFramePr>
        <p:xfrm>
          <a:off x="3761591" y="2560463"/>
          <a:ext cx="4668818" cy="1813494"/>
        </p:xfrm>
        <a:graphic>
          <a:graphicData uri="http://schemas.openxmlformats.org/presentationml/2006/ole">
            <mc:AlternateContent xmlns:mc="http://schemas.openxmlformats.org/markup-compatibility/2006">
              <mc:Choice xmlns:v="urn:schemas-microsoft-com:vml" Requires="v">
                <p:oleObj spid="_x0000_s6236" name="Equation" r:id="rId4" imgW="3073320" imgH="1193760" progId="Equation.DSMT4">
                  <p:embed/>
                </p:oleObj>
              </mc:Choice>
              <mc:Fallback>
                <p:oleObj name="Equation" r:id="rId4" imgW="3073320" imgH="1193760" progId="Equation.DSMT4">
                  <p:embed/>
                  <p:pic>
                    <p:nvPicPr>
                      <p:cNvPr id="4" name="Object 3">
                        <a:extLst>
                          <a:ext uri="{FF2B5EF4-FFF2-40B4-BE49-F238E27FC236}">
                            <a16:creationId xmlns:a16="http://schemas.microsoft.com/office/drawing/2014/main" id="{F0B4E7C4-8B76-4DE4-8798-9791CA8DC728}"/>
                          </a:ext>
                        </a:extLst>
                      </p:cNvPr>
                      <p:cNvPicPr/>
                      <p:nvPr/>
                    </p:nvPicPr>
                    <p:blipFill>
                      <a:blip r:embed="rId5"/>
                      <a:stretch>
                        <a:fillRect/>
                      </a:stretch>
                    </p:blipFill>
                    <p:spPr>
                      <a:xfrm>
                        <a:off x="3761591" y="2560463"/>
                        <a:ext cx="4668818" cy="1813494"/>
                      </a:xfrm>
                      <a:prstGeom prst="rect">
                        <a:avLst/>
                      </a:prstGeom>
                    </p:spPr>
                  </p:pic>
                </p:oleObj>
              </mc:Fallback>
            </mc:AlternateContent>
          </a:graphicData>
        </a:graphic>
      </p:graphicFrame>
      <p:sp>
        <p:nvSpPr>
          <p:cNvPr id="26" name="Content Placeholder 4">
            <a:extLst>
              <a:ext uri="{FF2B5EF4-FFF2-40B4-BE49-F238E27FC236}">
                <a16:creationId xmlns:a16="http://schemas.microsoft.com/office/drawing/2014/main" id="{12A51CA2-15EF-4CF4-B6A3-911D2355616F}"/>
              </a:ext>
            </a:extLst>
          </p:cNvPr>
          <p:cNvSpPr>
            <a:spLocks noGrp="1"/>
          </p:cNvSpPr>
          <p:nvPr>
            <p:ph sz="half" idx="15"/>
          </p:nvPr>
        </p:nvSpPr>
        <p:spPr>
          <a:xfrm>
            <a:off x="502169" y="4816129"/>
            <a:ext cx="11216589" cy="970717"/>
          </a:xfrm>
        </p:spPr>
        <p:txBody>
          <a:bodyPr/>
          <a:lstStyle/>
          <a:p>
            <a:pPr marL="0" indent="0">
              <a:buNone/>
              <a:defRPr/>
            </a:pPr>
            <a:r>
              <a:rPr lang="en-US" dirty="0"/>
              <a:t>Could also find the expected price one year from now and divide the change in price by the beginning price, which gives the same answer.</a:t>
            </a:r>
          </a:p>
        </p:txBody>
      </p:sp>
    </p:spTree>
    <p:custDataLst>
      <p:tags r:id="rId2"/>
    </p:custDataLst>
    <p:extLst>
      <p:ext uri="{BB962C8B-B14F-4D97-AF65-F5344CB8AC3E}">
        <p14:creationId xmlns:p14="http://schemas.microsoft.com/office/powerpoint/2010/main" val="4242441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solidFill>
                  <a:srgbClr val="003865"/>
                </a:solidFill>
                <a:latin typeface="+mn-lt"/>
              </a:rPr>
              <a:t>What is price risk?  Does a 1-year or 10-year bond have more price risk? </a:t>
            </a:r>
            <a:endParaRPr lang="en-US" noProof="0" dirty="0">
              <a:solidFill>
                <a:srgbClr val="003865"/>
              </a:solidFill>
              <a:latin typeface="+mn-lt"/>
            </a:endParaRPr>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idx="1"/>
          </p:nvPr>
        </p:nvSpPr>
        <p:spPr>
          <a:xfrm>
            <a:off x="476844" y="1944375"/>
            <a:ext cx="11238312" cy="492634"/>
          </a:xfrm>
        </p:spPr>
        <p:txBody>
          <a:bodyPr/>
          <a:lstStyle/>
          <a:p>
            <a:pPr marL="365760" indent="-365760" algn="l">
              <a:buClr>
                <a:srgbClr val="000000"/>
              </a:buClr>
              <a:buFont typeface="Arial" panose="020B0604020202020204" pitchFamily="34" charset="0"/>
              <a:buChar char="•"/>
              <a:defRPr/>
            </a:pPr>
            <a:r>
              <a:rPr lang="en-US" dirty="0"/>
              <a:t>Price risk is the concern that rising </a:t>
            </a:r>
            <a:r>
              <a:rPr lang="en-US" dirty="0" err="1"/>
              <a:t>r</a:t>
            </a:r>
            <a:r>
              <a:rPr lang="en-US" baseline="-25000" dirty="0" err="1"/>
              <a:t>d</a:t>
            </a:r>
            <a:r>
              <a:rPr lang="en-US" dirty="0"/>
              <a:t> will cause the value of a bond to fall.</a:t>
            </a:r>
          </a:p>
        </p:txBody>
      </p:sp>
      <p:graphicFrame>
        <p:nvGraphicFramePr>
          <p:cNvPr id="9" name="Table 3">
            <a:extLst>
              <a:ext uri="{FF2B5EF4-FFF2-40B4-BE49-F238E27FC236}">
                <a16:creationId xmlns:a16="http://schemas.microsoft.com/office/drawing/2014/main" id="{85E06C0B-5B8C-46F7-AAD1-39FE9D682F91}"/>
              </a:ext>
            </a:extLst>
          </p:cNvPr>
          <p:cNvGraphicFramePr>
            <a:graphicFrameLocks noGrp="1"/>
          </p:cNvGraphicFramePr>
          <p:nvPr>
            <p:ph idx="11"/>
            <p:extLst>
              <p:ext uri="{D42A27DB-BD31-4B8C-83A1-F6EECF244321}">
                <p14:modId xmlns:p14="http://schemas.microsoft.com/office/powerpoint/2010/main" val="74422362"/>
              </p:ext>
            </p:extLst>
          </p:nvPr>
        </p:nvGraphicFramePr>
        <p:xfrm>
          <a:off x="2529840" y="2511360"/>
          <a:ext cx="7132320" cy="2926081"/>
        </p:xfrm>
        <a:graphic>
          <a:graphicData uri="http://schemas.openxmlformats.org/drawingml/2006/table">
            <a:tbl>
              <a:tblPr firstRow="1" bandRow="1">
                <a:tableStyleId>{5C22544A-7EE6-4342-B048-85BDC9FD1C3A}</a:tableStyleId>
              </a:tblPr>
              <a:tblGrid>
                <a:gridCol w="1426464">
                  <a:extLst>
                    <a:ext uri="{9D8B030D-6E8A-4147-A177-3AD203B41FA5}">
                      <a16:colId xmlns:a16="http://schemas.microsoft.com/office/drawing/2014/main" val="1491154200"/>
                    </a:ext>
                  </a:extLst>
                </a:gridCol>
                <a:gridCol w="1426464">
                  <a:extLst>
                    <a:ext uri="{9D8B030D-6E8A-4147-A177-3AD203B41FA5}">
                      <a16:colId xmlns:a16="http://schemas.microsoft.com/office/drawing/2014/main" val="3835704155"/>
                    </a:ext>
                  </a:extLst>
                </a:gridCol>
                <a:gridCol w="1426464">
                  <a:extLst>
                    <a:ext uri="{9D8B030D-6E8A-4147-A177-3AD203B41FA5}">
                      <a16:colId xmlns:a16="http://schemas.microsoft.com/office/drawing/2014/main" val="2454319205"/>
                    </a:ext>
                  </a:extLst>
                </a:gridCol>
                <a:gridCol w="1426464">
                  <a:extLst>
                    <a:ext uri="{9D8B030D-6E8A-4147-A177-3AD203B41FA5}">
                      <a16:colId xmlns:a16="http://schemas.microsoft.com/office/drawing/2014/main" val="3189709531"/>
                    </a:ext>
                  </a:extLst>
                </a:gridCol>
                <a:gridCol w="1426464">
                  <a:extLst>
                    <a:ext uri="{9D8B030D-6E8A-4147-A177-3AD203B41FA5}">
                      <a16:colId xmlns:a16="http://schemas.microsoft.com/office/drawing/2014/main" val="906106658"/>
                    </a:ext>
                  </a:extLst>
                </a:gridCol>
              </a:tblGrid>
              <a:tr h="746722">
                <a:tc>
                  <a:txBody>
                    <a:bodyPr/>
                    <a:lstStyle/>
                    <a:p>
                      <a:r>
                        <a:rPr lang="en-US" sz="2000" b="0" u="sng" dirty="0">
                          <a:solidFill>
                            <a:schemeClr val="tx1"/>
                          </a:solidFill>
                        </a:rPr>
                        <a:t> </a:t>
                      </a:r>
                      <a:r>
                        <a:rPr lang="en-US" sz="2000" b="0" u="sng" dirty="0" err="1">
                          <a:solidFill>
                            <a:schemeClr val="tx1"/>
                          </a:solidFill>
                        </a:rPr>
                        <a:t>r</a:t>
                      </a:r>
                      <a:r>
                        <a:rPr lang="en-US" sz="2000" b="0" u="sng" baseline="-25000" dirty="0" err="1">
                          <a:solidFill>
                            <a:schemeClr val="tx1"/>
                          </a:solidFill>
                        </a:rPr>
                        <a:t>d</a:t>
                      </a:r>
                      <a:r>
                        <a:rPr lang="en-US" sz="2000" b="0" u="sng" dirty="0">
                          <a:solidFill>
                            <a:schemeClr val="tx1"/>
                          </a:solidFill>
                        </a:rPr>
                        <a:t> </a:t>
                      </a:r>
                      <a:endParaRPr lang="en-IN" sz="2000" b="0" u="sng" dirty="0">
                        <a:solidFill>
                          <a:schemeClr val="tx1"/>
                        </a:solidFill>
                        <a:latin typeface="+mn-lt"/>
                      </a:endParaRPr>
                    </a:p>
                  </a:txBody>
                  <a:tcPr marL="10941" marR="1094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sz="2000" b="0" dirty="0">
                          <a:solidFill>
                            <a:schemeClr val="tx1"/>
                          </a:solidFill>
                          <a:latin typeface="+mn-lt"/>
                          <a:cs typeface="Arial" panose="020B0604020202020204" pitchFamily="34" charset="0"/>
                        </a:rPr>
                        <a:t> </a:t>
                      </a:r>
                      <a:r>
                        <a:rPr lang="en-US" sz="2000" b="0" u="sng" dirty="0">
                          <a:solidFill>
                            <a:schemeClr val="tx1"/>
                          </a:solidFill>
                          <a:latin typeface="+mn-lt"/>
                          <a:cs typeface="Arial" panose="020B0604020202020204" pitchFamily="34" charset="0"/>
                        </a:rPr>
                        <a:t>1-year</a:t>
                      </a:r>
                      <a:endParaRPr lang="en-IN" sz="2000" b="0" dirty="0">
                        <a:solidFill>
                          <a:schemeClr val="tx1"/>
                        </a:solidFill>
                        <a:latin typeface="+mn-lt"/>
                      </a:endParaRPr>
                    </a:p>
                  </a:txBody>
                  <a:tcPr marL="10941" marR="1094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sz="2000" b="0" u="sng" dirty="0">
                          <a:solidFill>
                            <a:schemeClr val="tx1"/>
                          </a:solidFill>
                          <a:latin typeface="+mn-lt"/>
                          <a:cs typeface="Arial" panose="020B0604020202020204" pitchFamily="34" charset="0"/>
                        </a:rPr>
                        <a:t>Change</a:t>
                      </a:r>
                      <a:endParaRPr lang="en-IN" sz="2000" b="0" dirty="0">
                        <a:solidFill>
                          <a:schemeClr val="tx1"/>
                        </a:solidFill>
                        <a:latin typeface="+mn-lt"/>
                      </a:endParaRPr>
                    </a:p>
                  </a:txBody>
                  <a:tcPr marL="10941" marR="1094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sz="2000" b="0" u="sng" dirty="0">
                          <a:solidFill>
                            <a:schemeClr val="tx1"/>
                          </a:solidFill>
                          <a:latin typeface="+mn-lt"/>
                          <a:cs typeface="Arial" panose="020B0604020202020204" pitchFamily="34" charset="0"/>
                        </a:rPr>
                        <a:t>10-year</a:t>
                      </a:r>
                      <a:endParaRPr lang="en-IN" sz="2000" b="0" dirty="0">
                        <a:solidFill>
                          <a:schemeClr val="tx1"/>
                        </a:solidFill>
                        <a:latin typeface="+mn-lt"/>
                      </a:endParaRPr>
                    </a:p>
                  </a:txBody>
                  <a:tcPr marL="10941" marR="1094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sz="2000" b="0" u="sng" dirty="0">
                          <a:solidFill>
                            <a:schemeClr val="tx1"/>
                          </a:solidFill>
                          <a:latin typeface="+mn-lt"/>
                          <a:cs typeface="Arial" panose="020B0604020202020204" pitchFamily="34" charset="0"/>
                        </a:rPr>
                        <a:t>Change</a:t>
                      </a:r>
                      <a:endParaRPr lang="en-IN" sz="2000" b="0" dirty="0">
                        <a:solidFill>
                          <a:schemeClr val="tx1"/>
                        </a:solidFill>
                        <a:latin typeface="+mn-lt"/>
                      </a:endParaRPr>
                    </a:p>
                  </a:txBody>
                  <a:tcPr marL="10941" marR="1094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4424319"/>
                  </a:ext>
                </a:extLst>
              </a:tr>
              <a:tr h="726453">
                <a:tc>
                  <a:txBody>
                    <a:bodyPr/>
                    <a:lstStyle/>
                    <a:p>
                      <a:r>
                        <a:rPr lang="en-US" sz="2000" b="0" dirty="0">
                          <a:solidFill>
                            <a:schemeClr val="tx1"/>
                          </a:solidFill>
                          <a:latin typeface="+mn-lt"/>
                          <a:cs typeface="Arial" panose="020B0604020202020204" pitchFamily="34" charset="0"/>
                        </a:rPr>
                        <a:t>5%</a:t>
                      </a:r>
                      <a:endParaRPr lang="en-IN" sz="2000" b="0" dirty="0">
                        <a:solidFill>
                          <a:schemeClr val="tx1"/>
                        </a:solidFill>
                        <a:latin typeface="+mn-lt"/>
                      </a:endParaRPr>
                    </a:p>
                  </a:txBody>
                  <a:tcPr marL="10941" marR="10941">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2000" b="0" dirty="0">
                          <a:solidFill>
                            <a:schemeClr val="tx1"/>
                          </a:solidFill>
                          <a:latin typeface="+mn-lt"/>
                          <a:cs typeface="Arial" panose="020B0604020202020204" pitchFamily="34" charset="0"/>
                        </a:rPr>
                        <a:t>$1,048</a:t>
                      </a:r>
                      <a:endParaRPr lang="en-IN" sz="2000" b="0" dirty="0">
                        <a:solidFill>
                          <a:schemeClr val="tx1"/>
                        </a:solidFill>
                        <a:latin typeface="+mn-lt"/>
                      </a:endParaRPr>
                    </a:p>
                  </a:txBody>
                  <a:tcPr marL="10941" marR="10941">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IN" sz="2000" b="0" dirty="0">
                        <a:solidFill>
                          <a:schemeClr val="tx1"/>
                        </a:solidFill>
                        <a:latin typeface="+mn-lt"/>
                      </a:endParaRPr>
                    </a:p>
                  </a:txBody>
                  <a:tcPr marL="10941" marR="10941">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2000" b="0" dirty="0">
                          <a:solidFill>
                            <a:schemeClr val="tx1"/>
                          </a:solidFill>
                          <a:latin typeface="+mn-lt"/>
                          <a:cs typeface="Arial" panose="020B0604020202020204" pitchFamily="34" charset="0"/>
                        </a:rPr>
                        <a:t>$1,386</a:t>
                      </a:r>
                      <a:endParaRPr lang="en-IN" sz="2000" b="0" dirty="0">
                        <a:solidFill>
                          <a:schemeClr val="tx1"/>
                        </a:solidFill>
                        <a:latin typeface="+mn-lt"/>
                      </a:endParaRPr>
                    </a:p>
                  </a:txBody>
                  <a:tcPr marL="10941" marR="10941">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IN" sz="2000" b="0" dirty="0">
                        <a:solidFill>
                          <a:schemeClr val="tx1"/>
                        </a:solidFill>
                        <a:latin typeface="+mn-lt"/>
                      </a:endParaRPr>
                    </a:p>
                  </a:txBody>
                  <a:tcPr marL="10941" marR="10941">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8991658"/>
                  </a:ext>
                </a:extLst>
              </a:tr>
              <a:tr h="726453">
                <a:tc>
                  <a:txBody>
                    <a:bodyPr/>
                    <a:lstStyle/>
                    <a:p>
                      <a:r>
                        <a:rPr lang="en-US" sz="2000" b="0" dirty="0">
                          <a:solidFill>
                            <a:schemeClr val="tx1"/>
                          </a:solidFill>
                          <a:latin typeface="+mn-lt"/>
                          <a:cs typeface="Arial" panose="020B0604020202020204" pitchFamily="34" charset="0"/>
                        </a:rPr>
                        <a:t>10%</a:t>
                      </a:r>
                      <a:endParaRPr lang="en-IN" sz="2000" b="0" dirty="0">
                        <a:solidFill>
                          <a:schemeClr val="tx1"/>
                        </a:solidFill>
                        <a:latin typeface="+mn-lt"/>
                      </a:endParaRPr>
                    </a:p>
                  </a:txBody>
                  <a:tcPr marL="10941" marR="1094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2000" b="0" dirty="0">
                          <a:solidFill>
                            <a:schemeClr val="tx1"/>
                          </a:solidFill>
                          <a:latin typeface="+mn-lt"/>
                          <a:cs typeface="Arial" panose="020B0604020202020204" pitchFamily="34" charset="0"/>
                        </a:rPr>
                        <a:t>1,000</a:t>
                      </a:r>
                      <a:endParaRPr lang="en-IN" sz="2000" b="0" dirty="0">
                        <a:solidFill>
                          <a:schemeClr val="tx1"/>
                        </a:solidFill>
                        <a:latin typeface="+mn-lt"/>
                      </a:endParaRPr>
                    </a:p>
                  </a:txBody>
                  <a:tcPr marL="10941" marR="1094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mn-lt"/>
                          <a:cs typeface="Arial" panose="020B0604020202020204" pitchFamily="34" charset="0"/>
                        </a:rPr>
                        <a:t>+ 4.8%</a:t>
                      </a:r>
                    </a:p>
                  </a:txBody>
                  <a:tcPr marL="10941" marR="1094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2000" b="0" dirty="0">
                          <a:solidFill>
                            <a:schemeClr val="tx1"/>
                          </a:solidFill>
                          <a:latin typeface="+mn-lt"/>
                          <a:cs typeface="Arial" panose="020B0604020202020204" pitchFamily="34" charset="0"/>
                        </a:rPr>
                        <a:t>1,000</a:t>
                      </a:r>
                      <a:endParaRPr lang="en-IN" sz="2000" b="0" dirty="0">
                        <a:solidFill>
                          <a:schemeClr val="tx1"/>
                        </a:solidFill>
                        <a:latin typeface="+mn-lt"/>
                      </a:endParaRPr>
                    </a:p>
                  </a:txBody>
                  <a:tcPr marL="10941" marR="1094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mn-lt"/>
                          <a:cs typeface="Arial" panose="020B0604020202020204" pitchFamily="34" charset="0"/>
                        </a:rPr>
                        <a:t>+38.6%</a:t>
                      </a:r>
                    </a:p>
                  </a:txBody>
                  <a:tcPr marL="10941" marR="1094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3544151"/>
                  </a:ext>
                </a:extLst>
              </a:tr>
              <a:tr h="726453">
                <a:tc>
                  <a:txBody>
                    <a:bodyPr/>
                    <a:lstStyle/>
                    <a:p>
                      <a:r>
                        <a:rPr lang="en-US" sz="2000" b="0" dirty="0">
                          <a:solidFill>
                            <a:schemeClr val="tx1"/>
                          </a:solidFill>
                          <a:latin typeface="+mn-lt"/>
                          <a:cs typeface="Arial" panose="020B0604020202020204" pitchFamily="34" charset="0"/>
                        </a:rPr>
                        <a:t>15%</a:t>
                      </a:r>
                      <a:endParaRPr lang="en-IN" sz="2000" b="0" dirty="0">
                        <a:solidFill>
                          <a:schemeClr val="tx1"/>
                        </a:solidFill>
                        <a:latin typeface="+mn-lt"/>
                      </a:endParaRPr>
                    </a:p>
                  </a:txBody>
                  <a:tcPr marL="10941" marR="1094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2000" b="0" dirty="0">
                          <a:solidFill>
                            <a:schemeClr val="tx1"/>
                          </a:solidFill>
                          <a:latin typeface="+mn-lt"/>
                          <a:cs typeface="Arial" panose="020B0604020202020204" pitchFamily="34" charset="0"/>
                        </a:rPr>
                        <a:t>956</a:t>
                      </a:r>
                      <a:endParaRPr lang="en-IN" sz="2000" b="0" dirty="0">
                        <a:solidFill>
                          <a:schemeClr val="tx1"/>
                        </a:solidFill>
                        <a:latin typeface="+mn-lt"/>
                      </a:endParaRPr>
                    </a:p>
                  </a:txBody>
                  <a:tcPr marL="10941" marR="1094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mn-lt"/>
                          <a:cs typeface="Arial" panose="020B0604020202020204" pitchFamily="34" charset="0"/>
                        </a:rPr>
                        <a:t>– 4.4%</a:t>
                      </a:r>
                    </a:p>
                  </a:txBody>
                  <a:tcPr marL="10941" marR="1094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2000" b="0" dirty="0">
                          <a:solidFill>
                            <a:schemeClr val="tx1"/>
                          </a:solidFill>
                          <a:latin typeface="+mn-lt"/>
                          <a:cs typeface="Arial" panose="020B0604020202020204" pitchFamily="34" charset="0"/>
                        </a:rPr>
                        <a:t>749</a:t>
                      </a:r>
                      <a:endParaRPr lang="en-IN" sz="2000" b="0" dirty="0">
                        <a:solidFill>
                          <a:schemeClr val="tx1"/>
                        </a:solidFill>
                        <a:latin typeface="+mn-lt"/>
                      </a:endParaRPr>
                    </a:p>
                  </a:txBody>
                  <a:tcPr marL="10941" marR="1094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mn-lt"/>
                          <a:cs typeface="Arial" panose="020B0604020202020204" pitchFamily="34" charset="0"/>
                        </a:rPr>
                        <a:t>–25.1%</a:t>
                      </a:r>
                    </a:p>
                  </a:txBody>
                  <a:tcPr marL="10941" marR="1094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6169747"/>
                  </a:ext>
                </a:extLst>
              </a:tr>
            </a:tbl>
          </a:graphicData>
        </a:graphic>
      </p:graphicFrame>
      <p:pic>
        <p:nvPicPr>
          <p:cNvPr id="33" name="Picture 4" descr="Comparing Price Risk on Bonds&#10;&#10;Difference between the value of a 1-year and a 10-year bond, and which one has more price risk.">
            <a:extLst>
              <a:ext uri="{FF2B5EF4-FFF2-40B4-BE49-F238E27FC236}">
                <a16:creationId xmlns:a16="http://schemas.microsoft.com/office/drawing/2014/main" id="{71412769-EA03-492F-80A3-A88B7CE27F28}"/>
              </a:ext>
            </a:extLst>
          </p:cNvPr>
          <p:cNvPicPr>
            <a:picLocks noGrp="1" noChangeAspect="1"/>
          </p:cNvPicPr>
          <p:nvPr>
            <p:ph idx="13"/>
          </p:nvPr>
        </p:nvPicPr>
        <p:blipFill>
          <a:blip r:embed="rId3"/>
          <a:stretch>
            <a:fillRect/>
          </a:stretch>
        </p:blipFill>
        <p:spPr>
          <a:xfrm>
            <a:off x="4531183" y="3514756"/>
            <a:ext cx="952722" cy="771028"/>
          </a:xfrm>
        </p:spPr>
      </p:pic>
      <p:pic>
        <p:nvPicPr>
          <p:cNvPr id="37" name="Picture 5" descr="Comparing Price Risk on Bonds&#10;&#10;Difference between the value of a 1-year and a 10-year bond, and which one has more price risk.">
            <a:extLst>
              <a:ext uri="{FF2B5EF4-FFF2-40B4-BE49-F238E27FC236}">
                <a16:creationId xmlns:a16="http://schemas.microsoft.com/office/drawing/2014/main" id="{507E8599-2301-41E8-8601-D769FD237FB4}"/>
              </a:ext>
            </a:extLst>
          </p:cNvPr>
          <p:cNvPicPr>
            <a:picLocks noGrp="1" noChangeAspect="1"/>
          </p:cNvPicPr>
          <p:nvPr>
            <p:ph idx="12"/>
          </p:nvPr>
        </p:nvPicPr>
        <p:blipFill>
          <a:blip r:embed="rId3"/>
          <a:stretch>
            <a:fillRect/>
          </a:stretch>
        </p:blipFill>
        <p:spPr>
          <a:xfrm>
            <a:off x="4363618" y="4285784"/>
            <a:ext cx="952722" cy="771028"/>
          </a:xfrm>
        </p:spPr>
      </p:pic>
      <p:pic>
        <p:nvPicPr>
          <p:cNvPr id="39" name="Picture 6" descr="Comparing Price Risk on Bonds&#10;&#10;Difference between the value of a 1-year and a 10-year bond, and which one has more price risk.">
            <a:extLst>
              <a:ext uri="{FF2B5EF4-FFF2-40B4-BE49-F238E27FC236}">
                <a16:creationId xmlns:a16="http://schemas.microsoft.com/office/drawing/2014/main" id="{415F5E39-7CAB-4A33-86E1-4BEAF317C970}"/>
              </a:ext>
            </a:extLst>
          </p:cNvPr>
          <p:cNvPicPr>
            <a:picLocks noGrp="1" noChangeAspect="1"/>
          </p:cNvPicPr>
          <p:nvPr>
            <p:ph idx="14"/>
          </p:nvPr>
        </p:nvPicPr>
        <p:blipFill>
          <a:blip r:embed="rId3"/>
          <a:stretch>
            <a:fillRect/>
          </a:stretch>
        </p:blipFill>
        <p:spPr>
          <a:xfrm>
            <a:off x="7407973" y="3573153"/>
            <a:ext cx="828503" cy="762022"/>
          </a:xfrm>
        </p:spPr>
      </p:pic>
      <p:pic>
        <p:nvPicPr>
          <p:cNvPr id="35" name="Picture 7" descr="Comparing Price Risk on Bonds&#10;&#10;Difference between the value of a 1-year and a 10-year bond, and which one has more price risk.">
            <a:extLst>
              <a:ext uri="{FF2B5EF4-FFF2-40B4-BE49-F238E27FC236}">
                <a16:creationId xmlns:a16="http://schemas.microsoft.com/office/drawing/2014/main" id="{7A369C86-CA26-4FF7-8A60-3C5656B78506}"/>
              </a:ext>
            </a:extLst>
          </p:cNvPr>
          <p:cNvPicPr>
            <a:picLocks noGrp="1" noChangeAspect="1"/>
          </p:cNvPicPr>
          <p:nvPr>
            <p:ph idx="15"/>
          </p:nvPr>
        </p:nvPicPr>
        <p:blipFill>
          <a:blip r:embed="rId3"/>
          <a:stretch>
            <a:fillRect/>
          </a:stretch>
        </p:blipFill>
        <p:spPr>
          <a:xfrm>
            <a:off x="7255855" y="4335175"/>
            <a:ext cx="1083653" cy="762022"/>
          </a:xfrm>
        </p:spPr>
      </p:pic>
      <p:sp>
        <p:nvSpPr>
          <p:cNvPr id="26" name="Content Placeholder 8">
            <a:extLst>
              <a:ext uri="{FF2B5EF4-FFF2-40B4-BE49-F238E27FC236}">
                <a16:creationId xmlns:a16="http://schemas.microsoft.com/office/drawing/2014/main" id="{12A51CA2-15EF-4CF4-B6A3-911D2355616F}"/>
              </a:ext>
            </a:extLst>
          </p:cNvPr>
          <p:cNvSpPr>
            <a:spLocks noGrp="1"/>
          </p:cNvSpPr>
          <p:nvPr>
            <p:ph idx="10"/>
          </p:nvPr>
        </p:nvSpPr>
        <p:spPr>
          <a:xfrm>
            <a:off x="476843" y="5381814"/>
            <a:ext cx="11241915" cy="804549"/>
          </a:xfrm>
        </p:spPr>
        <p:txBody>
          <a:bodyPr/>
          <a:lstStyle/>
          <a:p>
            <a:pPr marL="365760" indent="-365760" algn="l" defTabSz="1657350">
              <a:spcAft>
                <a:spcPts val="1000"/>
              </a:spcAft>
              <a:buClr>
                <a:srgbClr val="000000"/>
              </a:buClr>
              <a:buFont typeface="Arial" panose="020B0604020202020204" pitchFamily="34" charset="0"/>
              <a:buChar char="•"/>
              <a:defRPr/>
            </a:pPr>
            <a:r>
              <a:rPr lang="en-US" dirty="0"/>
              <a:t>The 10-year bond is more sensitive to interest rate changes, and hence has more price risk.</a:t>
            </a:r>
          </a:p>
        </p:txBody>
      </p:sp>
    </p:spTree>
    <p:custDataLst>
      <p:tags r:id="rId1"/>
    </p:custDataLst>
    <p:extLst>
      <p:ext uri="{BB962C8B-B14F-4D97-AF65-F5344CB8AC3E}">
        <p14:creationId xmlns:p14="http://schemas.microsoft.com/office/powerpoint/2010/main" val="1038784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Illustrating Price Risk</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sz="half" idx="2"/>
          </p:nvPr>
        </p:nvSpPr>
        <p:spPr>
          <a:xfrm>
            <a:off x="2112458" y="1724847"/>
            <a:ext cx="1429229" cy="457200"/>
          </a:xfrm>
        </p:spPr>
        <p:txBody>
          <a:bodyPr/>
          <a:lstStyle/>
          <a:p>
            <a:pPr marL="0" indent="0">
              <a:buNone/>
              <a:defRPr/>
            </a:pPr>
            <a:r>
              <a:rPr lang="en-US" dirty="0">
                <a:latin typeface="Arial" panose="020B0604020202020204" pitchFamily="34" charset="0"/>
                <a:cs typeface="Arial" panose="020B0604020202020204" pitchFamily="34" charset="0"/>
              </a:rPr>
              <a:t>Value ($)</a:t>
            </a:r>
          </a:p>
        </p:txBody>
      </p:sp>
      <p:pic>
        <p:nvPicPr>
          <p:cNvPr id="7" name="Picture 3" descr="Price Risk Graph&#10;&#10;Linear graph illustrating price risk, with YTM (%) on the x-axis and Value ($) on the y-axis. &#10;&#10;A red line, representing a 10-year bond, extends from 5 to 15 (YTM); it decreases from 1,400 to 800 in Value. A blue line, representing a 1-year bond, extends from 5 to 15 (YTM); it approximately maintains it's value at 1,000. The two lines intersect at 10 YTM and 1,000 Value.">
            <a:extLst>
              <a:ext uri="{FF2B5EF4-FFF2-40B4-BE49-F238E27FC236}">
                <a16:creationId xmlns:a16="http://schemas.microsoft.com/office/drawing/2014/main" id="{1CBD19EC-905D-4AB0-BAAA-203F7750E182}"/>
              </a:ext>
            </a:extLst>
          </p:cNvPr>
          <p:cNvPicPr>
            <a:picLocks noGrp="1" noChangeAspect="1"/>
          </p:cNvPicPr>
          <p:nvPr>
            <p:ph sz="half" idx="13"/>
          </p:nvPr>
        </p:nvPicPr>
        <p:blipFill>
          <a:blip r:embed="rId3"/>
          <a:stretch>
            <a:fillRect/>
          </a:stretch>
        </p:blipFill>
        <p:spPr>
          <a:xfrm>
            <a:off x="2286197" y="2215167"/>
            <a:ext cx="7619606" cy="3840480"/>
          </a:xfrm>
        </p:spPr>
      </p:pic>
      <p:sp>
        <p:nvSpPr>
          <p:cNvPr id="26" name="Content Placeholder 4">
            <a:extLst>
              <a:ext uri="{FF2B5EF4-FFF2-40B4-BE49-F238E27FC236}">
                <a16:creationId xmlns:a16="http://schemas.microsoft.com/office/drawing/2014/main" id="{12A51CA2-15EF-4CF4-B6A3-911D2355616F}"/>
              </a:ext>
            </a:extLst>
          </p:cNvPr>
          <p:cNvSpPr>
            <a:spLocks noGrp="1"/>
          </p:cNvSpPr>
          <p:nvPr>
            <p:ph sz="half" idx="15"/>
          </p:nvPr>
        </p:nvSpPr>
        <p:spPr>
          <a:xfrm>
            <a:off x="10071610" y="4913837"/>
            <a:ext cx="1429230" cy="457200"/>
          </a:xfrm>
        </p:spPr>
        <p:txBody>
          <a:bodyPr/>
          <a:lstStyle/>
          <a:p>
            <a:pPr marL="0" indent="0">
              <a:buNone/>
              <a:defRPr/>
            </a:pPr>
            <a:r>
              <a:rPr lang="en-US" dirty="0">
                <a:latin typeface="Arial" panose="020B0604020202020204" pitchFamily="34" charset="0"/>
                <a:cs typeface="Arial" panose="020B0604020202020204" pitchFamily="34" charset="0"/>
              </a:rPr>
              <a:t>YTM(%)</a:t>
            </a:r>
          </a:p>
        </p:txBody>
      </p:sp>
    </p:spTree>
    <p:custDataLst>
      <p:tags r:id="rId1"/>
    </p:custDataLst>
    <p:extLst>
      <p:ext uri="{BB962C8B-B14F-4D97-AF65-F5344CB8AC3E}">
        <p14:creationId xmlns:p14="http://schemas.microsoft.com/office/powerpoint/2010/main" val="1080218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What is reinvestment risk?</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idx="1"/>
          </p:nvPr>
        </p:nvSpPr>
        <p:spPr/>
        <p:txBody>
          <a:bodyPr/>
          <a:lstStyle/>
          <a:p>
            <a:pPr marL="365760" indent="-365760">
              <a:spcAft>
                <a:spcPts val="2400"/>
              </a:spcAft>
              <a:buClr>
                <a:srgbClr val="000000"/>
              </a:buClr>
              <a:defRPr/>
            </a:pPr>
            <a:r>
              <a:rPr lang="en-US" dirty="0"/>
              <a:t>Reinvestment risk is the concern that </a:t>
            </a:r>
            <a:r>
              <a:rPr lang="en-US" dirty="0" err="1"/>
              <a:t>r</a:t>
            </a:r>
            <a:r>
              <a:rPr lang="en-US" baseline="-25000" dirty="0" err="1"/>
              <a:t>d</a:t>
            </a:r>
            <a:r>
              <a:rPr lang="en-US" dirty="0"/>
              <a:t> will fall, and future CFs will have to be reinvested at lower rates, hence reducing income.</a:t>
            </a:r>
          </a:p>
          <a:p>
            <a:pPr marL="365760" indent="0">
              <a:buNone/>
              <a:defRPr/>
            </a:pPr>
            <a:r>
              <a:rPr lang="en-US" i="1" dirty="0"/>
              <a:t>EXAMPLE:  Suppose you just won $500,000 playing the lottery. You intend to invest the money and live off the interest.</a:t>
            </a:r>
            <a:endParaRPr lang="en-US" dirty="0"/>
          </a:p>
        </p:txBody>
      </p:sp>
    </p:spTree>
    <p:custDataLst>
      <p:tags r:id="rId1"/>
    </p:custDataLst>
    <p:extLst>
      <p:ext uri="{BB962C8B-B14F-4D97-AF65-F5344CB8AC3E}">
        <p14:creationId xmlns:p14="http://schemas.microsoft.com/office/powerpoint/2010/main" val="4264701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Reinvestment Risk Example</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idx="1"/>
          </p:nvPr>
        </p:nvSpPr>
        <p:spPr/>
        <p:txBody>
          <a:bodyPr/>
          <a:lstStyle/>
          <a:p>
            <a:pPr marL="365760" indent="-365760">
              <a:spcBef>
                <a:spcPts val="600"/>
              </a:spcBef>
              <a:spcAft>
                <a:spcPts val="1200"/>
              </a:spcAft>
              <a:buClr>
                <a:srgbClr val="000000"/>
              </a:buClr>
              <a:defRPr/>
            </a:pPr>
            <a:r>
              <a:rPr lang="en-US" dirty="0"/>
              <a:t>You may invest in either a 10-year bond or a series of ten 1-year bonds.  Both 10-year and 1-year bonds currently yield 10%.</a:t>
            </a:r>
          </a:p>
          <a:p>
            <a:pPr marL="365760" indent="-365760">
              <a:spcBef>
                <a:spcPts val="600"/>
              </a:spcBef>
              <a:spcAft>
                <a:spcPts val="1200"/>
              </a:spcAft>
              <a:buClr>
                <a:srgbClr val="000000"/>
              </a:buClr>
              <a:defRPr/>
            </a:pPr>
            <a:r>
              <a:rPr lang="en-US" dirty="0"/>
              <a:t>If you choose the 1-year bond strategy:</a:t>
            </a:r>
          </a:p>
          <a:p>
            <a:pPr marL="640080" lvl="1" indent="-320040">
              <a:spcBef>
                <a:spcPts val="600"/>
              </a:spcBef>
              <a:spcAft>
                <a:spcPts val="1200"/>
              </a:spcAft>
              <a:buClr>
                <a:srgbClr val="000000"/>
              </a:buClr>
              <a:buFont typeface="Arial" panose="020B0604020202020204" pitchFamily="34" charset="0"/>
              <a:buChar char="•"/>
              <a:defRPr/>
            </a:pPr>
            <a:r>
              <a:rPr lang="en-US" sz="2000" dirty="0">
                <a:solidFill>
                  <a:srgbClr val="003865"/>
                </a:solidFill>
              </a:rPr>
              <a:t>After Year 1, you receive $50,000 in income and have $500,000 to reinvest.  But, if 1-year rates fall to 3%, your annual income would fall to $15,000.</a:t>
            </a:r>
          </a:p>
          <a:p>
            <a:pPr marL="365760" indent="-365760">
              <a:spcBef>
                <a:spcPts val="600"/>
              </a:spcBef>
              <a:spcAft>
                <a:spcPts val="1200"/>
              </a:spcAft>
              <a:buClr>
                <a:srgbClr val="000000"/>
              </a:buClr>
              <a:defRPr/>
            </a:pPr>
            <a:r>
              <a:rPr lang="en-US" dirty="0"/>
              <a:t>If you choose the 10-year bond strategy:</a:t>
            </a:r>
          </a:p>
          <a:p>
            <a:pPr marL="640080" lvl="1" indent="-320040">
              <a:spcBef>
                <a:spcPts val="600"/>
              </a:spcBef>
              <a:spcAft>
                <a:spcPts val="1200"/>
              </a:spcAft>
              <a:buClr>
                <a:srgbClr val="000000"/>
              </a:buClr>
              <a:buFont typeface="Arial" panose="020B0604020202020204" pitchFamily="34" charset="0"/>
              <a:buChar char="•"/>
              <a:defRPr/>
            </a:pPr>
            <a:r>
              <a:rPr lang="en-US" sz="2000" dirty="0">
                <a:solidFill>
                  <a:srgbClr val="003865"/>
                </a:solidFill>
              </a:rPr>
              <a:t>You can lock in a 10% interest rate, and $50,000 annual income for 10 years, assuming the bond is not callable.</a:t>
            </a:r>
          </a:p>
        </p:txBody>
      </p:sp>
    </p:spTree>
    <p:custDataLst>
      <p:tags r:id="rId1"/>
    </p:custDataLst>
    <p:extLst>
      <p:ext uri="{BB962C8B-B14F-4D97-AF65-F5344CB8AC3E}">
        <p14:creationId xmlns:p14="http://schemas.microsoft.com/office/powerpoint/2010/main" val="3582729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Conclusions about Price Risk and Reinvestment Risk</a:t>
            </a:r>
            <a:endParaRPr lang="en-US" noProof="0" dirty="0"/>
          </a:p>
        </p:txBody>
      </p:sp>
      <p:graphicFrame>
        <p:nvGraphicFramePr>
          <p:cNvPr id="10" name="Table 2">
            <a:extLst>
              <a:ext uri="{FF2B5EF4-FFF2-40B4-BE49-F238E27FC236}">
                <a16:creationId xmlns:a16="http://schemas.microsoft.com/office/drawing/2014/main" id="{0D15E69E-19E9-4B59-A80A-7241747A45CD}"/>
              </a:ext>
            </a:extLst>
          </p:cNvPr>
          <p:cNvGraphicFramePr>
            <a:graphicFrameLocks noGrp="1"/>
          </p:cNvGraphicFramePr>
          <p:nvPr>
            <p:ph idx="1"/>
            <p:extLst>
              <p:ext uri="{D42A27DB-BD31-4B8C-83A1-F6EECF244321}">
                <p14:modId xmlns:p14="http://schemas.microsoft.com/office/powerpoint/2010/main" val="3481160734"/>
              </p:ext>
            </p:extLst>
          </p:nvPr>
        </p:nvGraphicFramePr>
        <p:xfrm>
          <a:off x="476249" y="1944688"/>
          <a:ext cx="10329126" cy="2468880"/>
        </p:xfrm>
        <a:graphic>
          <a:graphicData uri="http://schemas.openxmlformats.org/drawingml/2006/table">
            <a:tbl>
              <a:tblPr firstRow="1" bandRow="1">
                <a:tableStyleId>{5C22544A-7EE6-4342-B048-85BDC9FD1C3A}</a:tableStyleId>
              </a:tblPr>
              <a:tblGrid>
                <a:gridCol w="3443042">
                  <a:extLst>
                    <a:ext uri="{9D8B030D-6E8A-4147-A177-3AD203B41FA5}">
                      <a16:colId xmlns:a16="http://schemas.microsoft.com/office/drawing/2014/main" val="820894046"/>
                    </a:ext>
                  </a:extLst>
                </a:gridCol>
                <a:gridCol w="3443042">
                  <a:extLst>
                    <a:ext uri="{9D8B030D-6E8A-4147-A177-3AD203B41FA5}">
                      <a16:colId xmlns:a16="http://schemas.microsoft.com/office/drawing/2014/main" val="808277226"/>
                    </a:ext>
                  </a:extLst>
                </a:gridCol>
                <a:gridCol w="3443042">
                  <a:extLst>
                    <a:ext uri="{9D8B030D-6E8A-4147-A177-3AD203B41FA5}">
                      <a16:colId xmlns:a16="http://schemas.microsoft.com/office/drawing/2014/main" val="1833953390"/>
                    </a:ext>
                  </a:extLst>
                </a:gridCol>
              </a:tblGrid>
              <a:tr h="693316">
                <a:tc>
                  <a:txBody>
                    <a:bodyPr/>
                    <a:lstStyle/>
                    <a:p>
                      <a:endParaRPr lang="en-IN" sz="2400" b="0" dirty="0">
                        <a:solidFill>
                          <a:srgbClr val="003865"/>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rgbClr val="003865"/>
                          </a:solidFill>
                          <a:latin typeface="+mn-lt"/>
                          <a:cs typeface="Arial" panose="020B0604020202020204" pitchFamily="34" charset="0"/>
                        </a:rPr>
                        <a:t>Short term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rgbClr val="003865"/>
                          </a:solidFill>
                          <a:latin typeface="+mn-lt"/>
                          <a:cs typeface="Arial" panose="020B0604020202020204" pitchFamily="34" charset="0"/>
                        </a:rPr>
                        <a:t>AND/OR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rgbClr val="003865"/>
                          </a:solidFill>
                          <a:latin typeface="+mn-lt"/>
                          <a:cs typeface="Arial" panose="020B0604020202020204" pitchFamily="34" charset="0"/>
                        </a:rPr>
                        <a:t>High coupon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rgbClr val="003865"/>
                          </a:solidFill>
                          <a:latin typeface="+mn-lt"/>
                          <a:cs typeface="Arial" panose="020B0604020202020204" pitchFamily="34" charset="0"/>
                        </a:rPr>
                        <a:t>Bonds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rgbClr val="003865"/>
                          </a:solidFill>
                          <a:latin typeface="+mn-lt"/>
                          <a:cs typeface="Arial" panose="020B0604020202020204" pitchFamily="34" charset="0"/>
                        </a:rPr>
                        <a:t>Long</a:t>
                      </a:r>
                      <a:r>
                        <a:rPr lang="en-IN" sz="2400" b="0" dirty="0">
                          <a:solidFill>
                            <a:srgbClr val="003865"/>
                          </a:solidFill>
                          <a:latin typeface="+mn-lt"/>
                          <a:cs typeface="Arial" panose="020B0604020202020204" pitchFamily="34" charset="0"/>
                        </a:rPr>
                        <a:t> </a:t>
                      </a:r>
                      <a:r>
                        <a:rPr lang="en-US" sz="2400" b="0" dirty="0">
                          <a:solidFill>
                            <a:srgbClr val="003865"/>
                          </a:solidFill>
                          <a:latin typeface="+mn-lt"/>
                          <a:cs typeface="Arial" panose="020B0604020202020204" pitchFamily="34" charset="0"/>
                        </a:rPr>
                        <a:t>term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rgbClr val="003865"/>
                          </a:solidFill>
                          <a:latin typeface="+mn-lt"/>
                          <a:cs typeface="Arial" panose="020B0604020202020204" pitchFamily="34" charset="0"/>
                        </a:rPr>
                        <a:t>AND/OR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rgbClr val="003865"/>
                          </a:solidFill>
                          <a:latin typeface="+mn-lt"/>
                          <a:cs typeface="Arial" panose="020B0604020202020204" pitchFamily="34" charset="0"/>
                        </a:rPr>
                        <a:t>Low coupon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rgbClr val="003865"/>
                          </a:solidFill>
                          <a:latin typeface="+mn-lt"/>
                          <a:cs typeface="Arial" panose="020B0604020202020204" pitchFamily="34" charset="0"/>
                        </a:rPr>
                        <a:t>Bonds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1171379"/>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rgbClr val="003865"/>
                          </a:solidFill>
                          <a:latin typeface="+mn-lt"/>
                          <a:cs typeface="Arial" panose="020B0604020202020204" pitchFamily="34" charset="0"/>
                        </a:rPr>
                        <a:t>Price risk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0" dirty="0">
                          <a:solidFill>
                            <a:srgbClr val="003865"/>
                          </a:solidFill>
                          <a:latin typeface="+mn-lt"/>
                          <a:cs typeface="Arial" panose="020B0604020202020204" pitchFamily="34" charset="0"/>
                        </a:rPr>
                        <a:t>Low</a:t>
                      </a:r>
                      <a:endParaRPr lang="en-IN" sz="2400" b="0" dirty="0">
                        <a:solidFill>
                          <a:srgbClr val="003865"/>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rgbClr val="003865"/>
                          </a:solidFill>
                          <a:latin typeface="+mn-lt"/>
                          <a:cs typeface="Arial" panose="020B0604020202020204" pitchFamily="34" charset="0"/>
                        </a:rPr>
                        <a:t>High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544512"/>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rgbClr val="003865"/>
                          </a:solidFill>
                          <a:latin typeface="+mn-lt"/>
                          <a:cs typeface="Arial" panose="020B0604020202020204" pitchFamily="34" charset="0"/>
                        </a:rPr>
                        <a:t>Reinvestment risk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rgbClr val="003865"/>
                          </a:solidFill>
                          <a:latin typeface="+mn-lt"/>
                          <a:cs typeface="Arial" panose="020B0604020202020204" pitchFamily="34" charset="0"/>
                        </a:rPr>
                        <a:t>High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rgbClr val="003865"/>
                          </a:solidFill>
                          <a:latin typeface="+mn-lt"/>
                          <a:cs typeface="Arial" panose="020B0604020202020204" pitchFamily="34" charset="0"/>
                        </a:rPr>
                        <a:t>Low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677936"/>
                  </a:ext>
                </a:extLst>
              </a:tr>
            </a:tbl>
          </a:graphicData>
        </a:graphic>
      </p:graphicFrame>
    </p:spTree>
    <p:custDataLst>
      <p:tags r:id="rId1"/>
    </p:custDataLst>
    <p:extLst>
      <p:ext uri="{BB962C8B-B14F-4D97-AF65-F5344CB8AC3E}">
        <p14:creationId xmlns:p14="http://schemas.microsoft.com/office/powerpoint/2010/main" val="4259218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Semiannual Bonds</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sz="half" idx="2"/>
          </p:nvPr>
        </p:nvSpPr>
        <p:spPr>
          <a:xfrm>
            <a:off x="476843" y="1828184"/>
            <a:ext cx="11241915" cy="2035478"/>
          </a:xfrm>
        </p:spPr>
        <p:txBody>
          <a:bodyPr/>
          <a:lstStyle/>
          <a:p>
            <a:pPr marL="457200" indent="-457200">
              <a:spcAft>
                <a:spcPts val="1800"/>
              </a:spcAft>
              <a:buClr>
                <a:srgbClr val="000000"/>
              </a:buClr>
              <a:buAutoNum type="arabicPeriod"/>
            </a:pPr>
            <a:r>
              <a:rPr lang="en-US" dirty="0"/>
              <a:t>Multiply years by 2: Number of periods = 2N</a:t>
            </a:r>
          </a:p>
          <a:p>
            <a:pPr marL="457200" indent="-457200">
              <a:spcAft>
                <a:spcPts val="1800"/>
              </a:spcAft>
              <a:buClr>
                <a:srgbClr val="000000"/>
              </a:buClr>
              <a:buAutoNum type="arabicPeriod"/>
            </a:pPr>
            <a:r>
              <a:rPr lang="en-US" dirty="0"/>
              <a:t>Divide nominal rate by 2: Periodic rate (I/YR) = </a:t>
            </a:r>
            <a:r>
              <a:rPr lang="en-US" dirty="0" err="1"/>
              <a:t>r</a:t>
            </a:r>
            <a:r>
              <a:rPr lang="en-US" baseline="-25000" dirty="0" err="1"/>
              <a:t>d</a:t>
            </a:r>
            <a:r>
              <a:rPr lang="en-US" dirty="0"/>
              <a:t>/2</a:t>
            </a:r>
          </a:p>
          <a:p>
            <a:pPr marL="457200" indent="-457200">
              <a:spcAft>
                <a:spcPts val="1800"/>
              </a:spcAft>
              <a:buClr>
                <a:srgbClr val="000000"/>
              </a:buClr>
              <a:buAutoNum type="arabicPeriod"/>
            </a:pPr>
            <a:r>
              <a:rPr lang="en-US" dirty="0"/>
              <a:t>Divide annual coupon by 2: PMT = Annual coupon/2</a:t>
            </a:r>
          </a:p>
        </p:txBody>
      </p:sp>
      <p:pic>
        <p:nvPicPr>
          <p:cNvPr id="28" name="Picture 3" descr="Calculator Methods: Semiannual Bonds&#10;&#10;Graphic showing the calculator Inputs and Output needed to solve for semiannual bonds.">
            <a:extLst>
              <a:ext uri="{FF2B5EF4-FFF2-40B4-BE49-F238E27FC236}">
                <a16:creationId xmlns:a16="http://schemas.microsoft.com/office/drawing/2014/main" id="{5455C10B-148B-4AA4-A55D-1EF1EE1BD6CE}"/>
              </a:ext>
            </a:extLst>
          </p:cNvPr>
          <p:cNvPicPr>
            <a:picLocks noGrp="1" noChangeAspect="1"/>
          </p:cNvPicPr>
          <p:nvPr>
            <p:ph sz="half" idx="13"/>
          </p:nvPr>
        </p:nvPicPr>
        <p:blipFill>
          <a:blip r:embed="rId3"/>
          <a:stretch>
            <a:fillRect/>
          </a:stretch>
        </p:blipFill>
        <p:spPr>
          <a:xfrm>
            <a:off x="2015384" y="3923594"/>
            <a:ext cx="8161232" cy="2286000"/>
          </a:xfrm>
        </p:spPr>
      </p:pic>
    </p:spTree>
    <p:custDataLst>
      <p:tags r:id="rId1"/>
    </p:custDataLst>
    <p:extLst>
      <p:ext uri="{BB962C8B-B14F-4D97-AF65-F5344CB8AC3E}">
        <p14:creationId xmlns:p14="http://schemas.microsoft.com/office/powerpoint/2010/main" val="755657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What is the value of a 10-year, 10% semiannual coupon bond, if </a:t>
            </a:r>
            <a:r>
              <a:rPr lang="en-US" dirty="0" err="1"/>
              <a:t>r</a:t>
            </a:r>
            <a:r>
              <a:rPr lang="en-US" baseline="-25000" dirty="0" err="1"/>
              <a:t>d</a:t>
            </a:r>
            <a:r>
              <a:rPr lang="en-US" dirty="0"/>
              <a:t> = 13%?</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sz="half" idx="2"/>
          </p:nvPr>
        </p:nvSpPr>
        <p:spPr>
          <a:xfrm>
            <a:off x="476843" y="1828184"/>
            <a:ext cx="11241915" cy="1600816"/>
          </a:xfrm>
        </p:spPr>
        <p:txBody>
          <a:bodyPr/>
          <a:lstStyle/>
          <a:p>
            <a:pPr marL="457200" indent="-457200">
              <a:spcBef>
                <a:spcPts val="600"/>
              </a:spcBef>
              <a:buClr>
                <a:schemeClr val="accent1">
                  <a:lumMod val="50000"/>
                </a:schemeClr>
              </a:buClr>
              <a:buSzPct val="100000"/>
              <a:buFont typeface="+mj-lt"/>
              <a:buAutoNum type="arabicPeriod"/>
              <a:defRPr/>
            </a:pPr>
            <a:r>
              <a:rPr lang="en-US" dirty="0"/>
              <a:t>Multiply years by 2:  N = 2 × 10 = 20</a:t>
            </a:r>
          </a:p>
          <a:p>
            <a:pPr marL="457200" indent="-457200">
              <a:spcBef>
                <a:spcPts val="600"/>
              </a:spcBef>
              <a:buClr>
                <a:schemeClr val="accent1">
                  <a:lumMod val="50000"/>
                </a:schemeClr>
              </a:buClr>
              <a:buSzPct val="100000"/>
              <a:buFont typeface="+mj-lt"/>
              <a:buAutoNum type="arabicPeriod"/>
              <a:defRPr/>
            </a:pPr>
            <a:r>
              <a:rPr lang="en-US" dirty="0"/>
              <a:t> Divide nominal rate by 2:  I/YR = 13/2 = 6.5</a:t>
            </a:r>
          </a:p>
          <a:p>
            <a:pPr marL="457200" indent="-457200">
              <a:spcBef>
                <a:spcPts val="600"/>
              </a:spcBef>
              <a:buClr>
                <a:schemeClr val="accent1">
                  <a:lumMod val="50000"/>
                </a:schemeClr>
              </a:buClr>
              <a:buSzPct val="100000"/>
              <a:buFont typeface="+mj-lt"/>
              <a:buAutoNum type="arabicPeriod"/>
              <a:defRPr/>
            </a:pPr>
            <a:r>
              <a:rPr lang="en-US" dirty="0"/>
              <a:t>Divide annual coupon by 2:  PMT = 100/2 = 50</a:t>
            </a:r>
          </a:p>
        </p:txBody>
      </p:sp>
      <p:pic>
        <p:nvPicPr>
          <p:cNvPr id="28" name="Picture 3" descr="Calculator Methods: PV&#10;&#10;Graphic showing the calculator Inputs and Output needed to solve for PV. ">
            <a:extLst>
              <a:ext uri="{FF2B5EF4-FFF2-40B4-BE49-F238E27FC236}">
                <a16:creationId xmlns:a16="http://schemas.microsoft.com/office/drawing/2014/main" id="{5455C10B-148B-4AA4-A55D-1EF1EE1BD6CE}"/>
              </a:ext>
            </a:extLst>
          </p:cNvPr>
          <p:cNvPicPr>
            <a:picLocks noGrp="1" noChangeAspect="1"/>
          </p:cNvPicPr>
          <p:nvPr>
            <p:ph sz="half" idx="13"/>
          </p:nvPr>
        </p:nvPicPr>
        <p:blipFill>
          <a:blip r:embed="rId3"/>
          <a:stretch>
            <a:fillRect/>
          </a:stretch>
        </p:blipFill>
        <p:spPr>
          <a:xfrm>
            <a:off x="2341834" y="3496851"/>
            <a:ext cx="7508333" cy="2103120"/>
          </a:xfrm>
        </p:spPr>
      </p:pic>
      <p:sp>
        <p:nvSpPr>
          <p:cNvPr id="26" name="Content Placeholder 4">
            <a:extLst>
              <a:ext uri="{FF2B5EF4-FFF2-40B4-BE49-F238E27FC236}">
                <a16:creationId xmlns:a16="http://schemas.microsoft.com/office/drawing/2014/main" id="{12A51CA2-15EF-4CF4-B6A3-911D2355616F}"/>
              </a:ext>
            </a:extLst>
          </p:cNvPr>
          <p:cNvSpPr>
            <a:spLocks noGrp="1"/>
          </p:cNvSpPr>
          <p:nvPr>
            <p:ph sz="half" idx="15"/>
          </p:nvPr>
        </p:nvSpPr>
        <p:spPr>
          <a:xfrm>
            <a:off x="476843" y="5686260"/>
            <a:ext cx="11241915" cy="442354"/>
          </a:xfrm>
        </p:spPr>
        <p:txBody>
          <a:bodyPr/>
          <a:lstStyle/>
          <a:p>
            <a:pPr marL="0" indent="0">
              <a:buClr>
                <a:schemeClr val="accent1">
                  <a:lumMod val="50000"/>
                </a:schemeClr>
              </a:buClr>
              <a:buSzPct val="100000"/>
              <a:buNone/>
              <a:defRPr/>
            </a:pPr>
            <a:r>
              <a:rPr lang="en-US" dirty="0"/>
              <a:t>Excel:  =PV(.065,20,50,1000)</a:t>
            </a:r>
          </a:p>
        </p:txBody>
      </p:sp>
    </p:spTree>
    <p:custDataLst>
      <p:tags r:id="rId1"/>
    </p:custDataLst>
    <p:extLst>
      <p:ext uri="{BB962C8B-B14F-4D97-AF65-F5344CB8AC3E}">
        <p14:creationId xmlns:p14="http://schemas.microsoft.com/office/powerpoint/2010/main" val="4067695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What is a bond?</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idx="1"/>
          </p:nvPr>
        </p:nvSpPr>
        <p:spPr/>
        <p:txBody>
          <a:bodyPr/>
          <a:lstStyle/>
          <a:p>
            <a:pPr marL="365760" indent="-365760">
              <a:spcBef>
                <a:spcPts val="600"/>
              </a:spcBef>
              <a:spcAft>
                <a:spcPts val="1200"/>
              </a:spcAft>
              <a:buClr>
                <a:srgbClr val="000000"/>
              </a:buClr>
            </a:pPr>
            <a:r>
              <a:rPr lang="en-US" dirty="0"/>
              <a:t>A long-term debt instrument in which a borrower agrees to make payments of principal and interest, on specific dates, to the holders of the bond.</a:t>
            </a:r>
          </a:p>
        </p:txBody>
      </p:sp>
    </p:spTree>
    <p:custDataLst>
      <p:tags r:id="rId1"/>
    </p:custDataLst>
    <p:extLst>
      <p:ext uri="{BB962C8B-B14F-4D97-AF65-F5344CB8AC3E}">
        <p14:creationId xmlns:p14="http://schemas.microsoft.com/office/powerpoint/2010/main" val="3294085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sz="3200" dirty="0"/>
              <a:t>Would you prefer to buy a 10-year, 10% annual coupon bond or a 10-year, 10% semiannual coupon bond, all else equal?</a:t>
            </a:r>
            <a:endParaRPr lang="en-US" sz="3200" noProof="0" dirty="0"/>
          </a:p>
        </p:txBody>
      </p:sp>
      <p:sp>
        <p:nvSpPr>
          <p:cNvPr id="5" name="Content Placeholder 2">
            <a:extLst>
              <a:ext uri="{FF2B5EF4-FFF2-40B4-BE49-F238E27FC236}">
                <a16:creationId xmlns:a16="http://schemas.microsoft.com/office/drawing/2014/main" id="{0DD50D3B-7A5E-42D0-82E8-8049043D41C7}"/>
              </a:ext>
            </a:extLst>
          </p:cNvPr>
          <p:cNvSpPr>
            <a:spLocks noGrp="1"/>
          </p:cNvSpPr>
          <p:nvPr>
            <p:ph sz="half" idx="2"/>
          </p:nvPr>
        </p:nvSpPr>
        <p:spPr>
          <a:xfrm>
            <a:off x="476843" y="1825626"/>
            <a:ext cx="11239673" cy="476704"/>
          </a:xfrm>
        </p:spPr>
        <p:txBody>
          <a:bodyPr/>
          <a:lstStyle/>
          <a:p>
            <a:pPr marL="0" indent="0" fontAlgn="base">
              <a:spcAft>
                <a:spcPts val="10000"/>
              </a:spcAft>
              <a:buClr>
                <a:srgbClr val="000000"/>
              </a:buClr>
              <a:buNone/>
              <a:defRPr/>
            </a:pPr>
            <a:r>
              <a:rPr lang="en-US" dirty="0">
                <a:latin typeface="Arial" panose="020B0604020202020204" pitchFamily="34" charset="0"/>
                <a:cs typeface="Arial" panose="020B0604020202020204" pitchFamily="34" charset="0"/>
              </a:rPr>
              <a:t>The semiannual bond’s effective rate is:</a:t>
            </a:r>
          </a:p>
        </p:txBody>
      </p:sp>
      <p:graphicFrame>
        <p:nvGraphicFramePr>
          <p:cNvPr id="8" name="Object 3">
            <a:extLst>
              <a:ext uri="{FF2B5EF4-FFF2-40B4-BE49-F238E27FC236}">
                <a16:creationId xmlns:a16="http://schemas.microsoft.com/office/drawing/2014/main" id="{FB26414D-DB7A-4AEA-A1DA-BFAB151B27BE}"/>
              </a:ext>
              <a:ext uri="{C183D7F6-B498-43B3-948B-1728B52AA6E4}">
                <adec:decorative xmlns:adec="http://schemas.microsoft.com/office/drawing/2017/decorative" val="1"/>
              </a:ext>
            </a:extLst>
          </p:cNvPr>
          <p:cNvGraphicFramePr>
            <a:graphicFrameLocks noGrp="1" noChangeAspect="1"/>
          </p:cNvGraphicFramePr>
          <p:nvPr>
            <p:ph sz="half" idx="13"/>
            <p:extLst>
              <p:ext uri="{D42A27DB-BD31-4B8C-83A1-F6EECF244321}">
                <p14:modId xmlns:p14="http://schemas.microsoft.com/office/powerpoint/2010/main" val="2645553464"/>
              </p:ext>
            </p:extLst>
          </p:nvPr>
        </p:nvGraphicFramePr>
        <p:xfrm>
          <a:off x="1546225" y="2439610"/>
          <a:ext cx="9099550" cy="1286570"/>
        </p:xfrm>
        <a:graphic>
          <a:graphicData uri="http://schemas.openxmlformats.org/presentationml/2006/ole">
            <mc:AlternateContent xmlns:mc="http://schemas.openxmlformats.org/markup-compatibility/2006">
              <mc:Choice xmlns:v="urn:schemas-microsoft-com:vml" Requires="v">
                <p:oleObj spid="_x0000_s7229" name="Equation" r:id="rId4" imgW="6197400" imgH="876240" progId="Equation.DSMT4">
                  <p:embed/>
                </p:oleObj>
              </mc:Choice>
              <mc:Fallback>
                <p:oleObj name="Equation" r:id="rId4" imgW="6197400" imgH="876240" progId="Equation.DSMT4">
                  <p:embed/>
                  <p:pic>
                    <p:nvPicPr>
                      <p:cNvPr id="7" name="Object 6">
                        <a:extLst>
                          <a:ext uri="{FF2B5EF4-FFF2-40B4-BE49-F238E27FC236}">
                            <a16:creationId xmlns:a16="http://schemas.microsoft.com/office/drawing/2014/main" id="{B026FDFE-F849-4146-95FB-254D9D2AEDBC}"/>
                          </a:ext>
                        </a:extLst>
                      </p:cNvPr>
                      <p:cNvPicPr/>
                      <p:nvPr/>
                    </p:nvPicPr>
                    <p:blipFill>
                      <a:blip r:embed="rId5"/>
                      <a:stretch>
                        <a:fillRect/>
                      </a:stretch>
                    </p:blipFill>
                    <p:spPr>
                      <a:xfrm>
                        <a:off x="1546225" y="2439610"/>
                        <a:ext cx="9099550" cy="1286570"/>
                      </a:xfrm>
                      <a:prstGeom prst="rect">
                        <a:avLst/>
                      </a:prstGeom>
                    </p:spPr>
                  </p:pic>
                </p:oleObj>
              </mc:Fallback>
            </mc:AlternateContent>
          </a:graphicData>
        </a:graphic>
      </p:graphicFrame>
      <p:sp>
        <p:nvSpPr>
          <p:cNvPr id="9" name="Content Placeholder 4">
            <a:extLst>
              <a:ext uri="{FF2B5EF4-FFF2-40B4-BE49-F238E27FC236}">
                <a16:creationId xmlns:a16="http://schemas.microsoft.com/office/drawing/2014/main" id="{918C51CC-8685-4D61-B5A2-FBAB77D42C9F}"/>
              </a:ext>
            </a:extLst>
          </p:cNvPr>
          <p:cNvSpPr>
            <a:spLocks noGrp="1"/>
          </p:cNvSpPr>
          <p:nvPr>
            <p:ph sz="half" idx="15"/>
          </p:nvPr>
        </p:nvSpPr>
        <p:spPr>
          <a:xfrm>
            <a:off x="474601" y="4136860"/>
            <a:ext cx="11241915" cy="2045728"/>
          </a:xfrm>
        </p:spPr>
        <p:txBody>
          <a:bodyPr/>
          <a:lstStyle/>
          <a:p>
            <a:pPr marL="0" indent="0" fontAlgn="base">
              <a:spcAft>
                <a:spcPts val="600"/>
              </a:spcAft>
              <a:buClr>
                <a:srgbClr val="000000"/>
              </a:buClr>
              <a:buNone/>
              <a:tabLst>
                <a:tab pos="1085850" algn="l"/>
              </a:tabLst>
              <a:defRPr/>
            </a:pPr>
            <a:r>
              <a:rPr lang="en-US" dirty="0">
                <a:latin typeface="Arial" panose="020B0604020202020204" pitchFamily="34" charset="0"/>
                <a:cs typeface="Arial" panose="020B0604020202020204" pitchFamily="34" charset="0"/>
              </a:rPr>
              <a:t>Excel:	=EFFECT(.10,2)</a:t>
            </a:r>
          </a:p>
          <a:p>
            <a:pPr marL="1097280" indent="0" fontAlgn="base">
              <a:spcAft>
                <a:spcPts val="600"/>
              </a:spcAft>
              <a:buClr>
                <a:srgbClr val="000000"/>
              </a:buClr>
              <a:buNone/>
              <a:tabLst>
                <a:tab pos="1085850" algn="l"/>
              </a:tabLst>
              <a:defRPr/>
            </a:pPr>
            <a:r>
              <a:rPr lang="en-US" dirty="0">
                <a:latin typeface="Arial" panose="020B0604020202020204" pitchFamily="34" charset="0"/>
                <a:cs typeface="Arial" panose="020B0604020202020204" pitchFamily="34" charset="0"/>
              </a:rPr>
              <a:t>= 10.25%</a:t>
            </a:r>
            <a:endParaRPr lang="en-US" sz="1200" dirty="0">
              <a:latin typeface="Arial" panose="020B0604020202020204" pitchFamily="34" charset="0"/>
              <a:cs typeface="Arial" panose="020B0604020202020204" pitchFamily="34" charset="0"/>
            </a:endParaRPr>
          </a:p>
          <a:p>
            <a:pPr marL="0" indent="0" fontAlgn="base">
              <a:spcAft>
                <a:spcPts val="600"/>
              </a:spcAft>
              <a:buClr>
                <a:srgbClr val="000000"/>
              </a:buClr>
              <a:buNone/>
              <a:defRPr/>
            </a:pPr>
            <a:r>
              <a:rPr lang="en-US" dirty="0">
                <a:latin typeface="Arial" panose="020B0604020202020204" pitchFamily="34" charset="0"/>
                <a:cs typeface="Arial" panose="020B0604020202020204" pitchFamily="34" charset="0"/>
              </a:rPr>
              <a:t>10.25% &gt; 10% (the annual bond’s effective rate), so you would prefer the semiannual bond.</a:t>
            </a:r>
          </a:p>
        </p:txBody>
      </p:sp>
    </p:spTree>
    <p:custDataLst>
      <p:tags r:id="rId2"/>
    </p:custDataLst>
    <p:extLst>
      <p:ext uri="{BB962C8B-B14F-4D97-AF65-F5344CB8AC3E}">
        <p14:creationId xmlns:p14="http://schemas.microsoft.com/office/powerpoint/2010/main" val="3250481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sz="3200" dirty="0"/>
              <a:t>If the proper price for this semiannual bond is $1,000, what would be the proper price for the annual coupon bond?</a:t>
            </a:r>
            <a:endParaRPr lang="en-US" sz="3200"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sz="half" idx="2"/>
          </p:nvPr>
        </p:nvSpPr>
        <p:spPr>
          <a:xfrm>
            <a:off x="476843" y="1828184"/>
            <a:ext cx="11241915" cy="1217447"/>
          </a:xfrm>
        </p:spPr>
        <p:txBody>
          <a:bodyPr/>
          <a:lstStyle/>
          <a:p>
            <a:pPr marL="365760" indent="-365760">
              <a:spcBef>
                <a:spcPct val="0"/>
              </a:spcBef>
              <a:buClr>
                <a:srgbClr val="000000"/>
              </a:buClr>
              <a:defRPr/>
            </a:pPr>
            <a:r>
              <a:rPr lang="en-US" dirty="0"/>
              <a:t>The semiannual bond has a 10.25% effective rate, so the annual bond should earn the same EAR. At these prices, the annual and semiannual bonds are in equilibrium.</a:t>
            </a:r>
          </a:p>
        </p:txBody>
      </p:sp>
      <p:pic>
        <p:nvPicPr>
          <p:cNvPr id="28" name="Picture 3" descr="Calculator Methods: PV&#10;&#10;Graphic showing the calculator Inputs and Output needed to solve for PV. ">
            <a:extLst>
              <a:ext uri="{FF2B5EF4-FFF2-40B4-BE49-F238E27FC236}">
                <a16:creationId xmlns:a16="http://schemas.microsoft.com/office/drawing/2014/main" id="{5455C10B-148B-4AA4-A55D-1EF1EE1BD6CE}"/>
              </a:ext>
            </a:extLst>
          </p:cNvPr>
          <p:cNvPicPr>
            <a:picLocks noGrp="1" noChangeAspect="1"/>
          </p:cNvPicPr>
          <p:nvPr>
            <p:ph sz="half" idx="13"/>
          </p:nvPr>
        </p:nvPicPr>
        <p:blipFill>
          <a:blip r:embed="rId3"/>
          <a:stretch>
            <a:fillRect/>
          </a:stretch>
        </p:blipFill>
        <p:spPr>
          <a:xfrm>
            <a:off x="1688934" y="3097605"/>
            <a:ext cx="8814133" cy="2468880"/>
          </a:xfrm>
        </p:spPr>
      </p:pic>
      <p:sp>
        <p:nvSpPr>
          <p:cNvPr id="26" name="Content Placeholder 4">
            <a:extLst>
              <a:ext uri="{FF2B5EF4-FFF2-40B4-BE49-F238E27FC236}">
                <a16:creationId xmlns:a16="http://schemas.microsoft.com/office/drawing/2014/main" id="{12A51CA2-15EF-4CF4-B6A3-911D2355616F}"/>
              </a:ext>
            </a:extLst>
          </p:cNvPr>
          <p:cNvSpPr>
            <a:spLocks noGrp="1"/>
          </p:cNvSpPr>
          <p:nvPr>
            <p:ph sz="half" idx="15"/>
          </p:nvPr>
        </p:nvSpPr>
        <p:spPr>
          <a:xfrm>
            <a:off x="476843" y="5686260"/>
            <a:ext cx="11241915" cy="442354"/>
          </a:xfrm>
        </p:spPr>
        <p:txBody>
          <a:bodyPr/>
          <a:lstStyle/>
          <a:p>
            <a:pPr>
              <a:spcBef>
                <a:spcPct val="0"/>
              </a:spcBef>
              <a:buNone/>
              <a:defRPr/>
            </a:pPr>
            <a:r>
              <a:rPr lang="en-US" dirty="0"/>
              <a:t>Excel:  =PV(.1025,10,100,1000)</a:t>
            </a:r>
          </a:p>
        </p:txBody>
      </p:sp>
    </p:spTree>
    <p:custDataLst>
      <p:tags r:id="rId1"/>
    </p:custDataLst>
    <p:extLst>
      <p:ext uri="{BB962C8B-B14F-4D97-AF65-F5344CB8AC3E}">
        <p14:creationId xmlns:p14="http://schemas.microsoft.com/office/powerpoint/2010/main" val="1404782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sz="3000" dirty="0"/>
              <a:t>A 10-year, 10% semiannual coupon bond selling for $1,135.90 can be called in 4 years for $1,050, what is its yield to call (YTC)?</a:t>
            </a:r>
            <a:endParaRPr lang="en-US" sz="3000"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sz="half" idx="2"/>
          </p:nvPr>
        </p:nvSpPr>
        <p:spPr>
          <a:xfrm>
            <a:off x="476843" y="1828184"/>
            <a:ext cx="11241915" cy="1217447"/>
          </a:xfrm>
        </p:spPr>
        <p:txBody>
          <a:bodyPr/>
          <a:lstStyle/>
          <a:p>
            <a:pPr marL="365760" indent="-365760">
              <a:spcBef>
                <a:spcPct val="0"/>
              </a:spcBef>
              <a:buClr>
                <a:srgbClr val="000000"/>
              </a:buClr>
              <a:defRPr/>
            </a:pPr>
            <a:r>
              <a:rPr lang="en-US" dirty="0"/>
              <a:t>The bond’s yield to maturity is 8%.  Solving for the YTC is identical to solving for YTM, except the time to call is used for N and the call premium is FV.</a:t>
            </a:r>
          </a:p>
        </p:txBody>
      </p:sp>
      <p:pic>
        <p:nvPicPr>
          <p:cNvPr id="28" name="Picture 3" descr="Calculator Methods: I/YR&#10;&#10;Graphic showing the calculator Inputs and Output needed to solve for I/YR">
            <a:extLst>
              <a:ext uri="{FF2B5EF4-FFF2-40B4-BE49-F238E27FC236}">
                <a16:creationId xmlns:a16="http://schemas.microsoft.com/office/drawing/2014/main" id="{5455C10B-148B-4AA4-A55D-1EF1EE1BD6CE}"/>
              </a:ext>
            </a:extLst>
          </p:cNvPr>
          <p:cNvPicPr>
            <a:picLocks noGrp="1" noChangeAspect="1"/>
          </p:cNvPicPr>
          <p:nvPr>
            <p:ph sz="half" idx="13"/>
          </p:nvPr>
        </p:nvPicPr>
        <p:blipFill>
          <a:blip r:embed="rId3"/>
          <a:stretch>
            <a:fillRect/>
          </a:stretch>
        </p:blipFill>
        <p:spPr>
          <a:xfrm>
            <a:off x="1688935" y="3097605"/>
            <a:ext cx="8814131" cy="2468880"/>
          </a:xfrm>
        </p:spPr>
      </p:pic>
      <p:sp>
        <p:nvSpPr>
          <p:cNvPr id="26" name="Content Placeholder 4">
            <a:extLst>
              <a:ext uri="{FF2B5EF4-FFF2-40B4-BE49-F238E27FC236}">
                <a16:creationId xmlns:a16="http://schemas.microsoft.com/office/drawing/2014/main" id="{12A51CA2-15EF-4CF4-B6A3-911D2355616F}"/>
              </a:ext>
            </a:extLst>
          </p:cNvPr>
          <p:cNvSpPr>
            <a:spLocks noGrp="1"/>
          </p:cNvSpPr>
          <p:nvPr>
            <p:ph sz="half" idx="15"/>
          </p:nvPr>
        </p:nvSpPr>
        <p:spPr>
          <a:xfrm>
            <a:off x="476843" y="5686260"/>
            <a:ext cx="11241915" cy="442354"/>
          </a:xfrm>
        </p:spPr>
        <p:txBody>
          <a:bodyPr/>
          <a:lstStyle/>
          <a:p>
            <a:pPr>
              <a:spcBef>
                <a:spcPct val="0"/>
              </a:spcBef>
              <a:buNone/>
              <a:defRPr/>
            </a:pPr>
            <a:r>
              <a:rPr lang="en-US" dirty="0"/>
              <a:t>Excel:  =RATE(8,50,-1135.90,1050)</a:t>
            </a:r>
          </a:p>
        </p:txBody>
      </p:sp>
    </p:spTree>
    <p:custDataLst>
      <p:tags r:id="rId1"/>
    </p:custDataLst>
    <p:extLst>
      <p:ext uri="{BB962C8B-B14F-4D97-AF65-F5344CB8AC3E}">
        <p14:creationId xmlns:p14="http://schemas.microsoft.com/office/powerpoint/2010/main" val="4040967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Yield to Call</a:t>
            </a:r>
            <a:endParaRPr lang="en-US" noProof="0" dirty="0"/>
          </a:p>
        </p:txBody>
      </p:sp>
      <p:sp>
        <p:nvSpPr>
          <p:cNvPr id="5" name="Content Placeholder 2">
            <a:extLst>
              <a:ext uri="{FF2B5EF4-FFF2-40B4-BE49-F238E27FC236}">
                <a16:creationId xmlns:a16="http://schemas.microsoft.com/office/drawing/2014/main" id="{8A16DCA0-2426-4AFC-9194-CED20C7704FB}"/>
              </a:ext>
            </a:extLst>
          </p:cNvPr>
          <p:cNvSpPr>
            <a:spLocks noGrp="1"/>
          </p:cNvSpPr>
          <p:nvPr>
            <p:ph idx="1"/>
          </p:nvPr>
        </p:nvSpPr>
        <p:spPr/>
        <p:txBody>
          <a:bodyPr/>
          <a:lstStyle/>
          <a:p>
            <a:pPr marL="365760" indent="-365760">
              <a:spcBef>
                <a:spcPts val="600"/>
              </a:spcBef>
              <a:spcAft>
                <a:spcPts val="1200"/>
              </a:spcAft>
              <a:buClr>
                <a:srgbClr val="000000"/>
              </a:buClr>
            </a:pPr>
            <a:r>
              <a:rPr lang="en-US" dirty="0"/>
              <a:t>3.568% represents the periodic semiannual yield to call.</a:t>
            </a:r>
          </a:p>
          <a:p>
            <a:pPr marL="365760" indent="-365760">
              <a:spcBef>
                <a:spcPts val="600"/>
              </a:spcBef>
              <a:spcAft>
                <a:spcPts val="1200"/>
              </a:spcAft>
              <a:buClr>
                <a:srgbClr val="000000"/>
              </a:buClr>
            </a:pPr>
            <a:r>
              <a:rPr lang="en-US" dirty="0"/>
              <a:t>YTC</a:t>
            </a:r>
            <a:r>
              <a:rPr lang="en-US" baseline="-25000" dirty="0"/>
              <a:t>NOM</a:t>
            </a:r>
            <a:r>
              <a:rPr lang="en-US" dirty="0"/>
              <a:t> = </a:t>
            </a:r>
            <a:r>
              <a:rPr lang="en-US" dirty="0" err="1"/>
              <a:t>r</a:t>
            </a:r>
            <a:r>
              <a:rPr lang="en-US" baseline="-25000" dirty="0" err="1"/>
              <a:t>NOM</a:t>
            </a:r>
            <a:r>
              <a:rPr lang="en-US" dirty="0"/>
              <a:t> = 3.568% × 2 = 7.137% is the rate that a broker would quote.</a:t>
            </a:r>
          </a:p>
          <a:p>
            <a:pPr marL="365760" indent="-365760">
              <a:spcBef>
                <a:spcPts val="600"/>
              </a:spcBef>
              <a:spcAft>
                <a:spcPts val="1200"/>
              </a:spcAft>
              <a:buClr>
                <a:srgbClr val="000000"/>
              </a:buClr>
            </a:pPr>
            <a:r>
              <a:rPr lang="en-US" dirty="0"/>
              <a:t>The effective yield to call can be calculated.</a:t>
            </a:r>
          </a:p>
          <a:p>
            <a:pPr marL="640080" lvl="1" indent="-320040">
              <a:spcBef>
                <a:spcPts val="600"/>
              </a:spcBef>
              <a:spcAft>
                <a:spcPts val="1200"/>
              </a:spcAft>
              <a:buClr>
                <a:srgbClr val="000000"/>
              </a:buClr>
              <a:buFont typeface="Arial" panose="020B0604020202020204" pitchFamily="34" charset="0"/>
              <a:buChar char="•"/>
            </a:pPr>
            <a:r>
              <a:rPr lang="en-US" sz="2000" dirty="0">
                <a:solidFill>
                  <a:srgbClr val="003865"/>
                </a:solidFill>
              </a:rPr>
              <a:t>YTC</a:t>
            </a:r>
            <a:r>
              <a:rPr lang="en-US" sz="2000" baseline="-25000" dirty="0">
                <a:solidFill>
                  <a:srgbClr val="003865"/>
                </a:solidFill>
              </a:rPr>
              <a:t>EFF</a:t>
            </a:r>
            <a:r>
              <a:rPr lang="en-US" sz="2000" dirty="0">
                <a:solidFill>
                  <a:srgbClr val="003865"/>
                </a:solidFill>
              </a:rPr>
              <a:t>  = (1.03568)</a:t>
            </a:r>
            <a:r>
              <a:rPr lang="en-US" sz="2000" baseline="30000" dirty="0">
                <a:solidFill>
                  <a:srgbClr val="003865"/>
                </a:solidFill>
              </a:rPr>
              <a:t>2</a:t>
            </a:r>
            <a:r>
              <a:rPr lang="en-US" sz="2000" dirty="0">
                <a:solidFill>
                  <a:srgbClr val="003865"/>
                </a:solidFill>
              </a:rPr>
              <a:t> – 1 = 7.26%</a:t>
            </a:r>
          </a:p>
          <a:p>
            <a:pPr marL="640080" lvl="1" indent="-320040">
              <a:spcBef>
                <a:spcPts val="600"/>
              </a:spcBef>
              <a:spcAft>
                <a:spcPts val="1200"/>
              </a:spcAft>
              <a:buClr>
                <a:srgbClr val="000000"/>
              </a:buClr>
              <a:buFont typeface="Arial" panose="020B0604020202020204" pitchFamily="34" charset="0"/>
              <a:buChar char="•"/>
            </a:pPr>
            <a:r>
              <a:rPr lang="en-US" sz="2000" dirty="0">
                <a:solidFill>
                  <a:srgbClr val="003865"/>
                </a:solidFill>
              </a:rPr>
              <a:t>Excel:	=EFFECT(.07137,2) = 7.26%</a:t>
            </a:r>
          </a:p>
        </p:txBody>
      </p:sp>
    </p:spTree>
    <p:custDataLst>
      <p:tags r:id="rId1"/>
    </p:custDataLst>
    <p:extLst>
      <p:ext uri="{BB962C8B-B14F-4D97-AF65-F5344CB8AC3E}">
        <p14:creationId xmlns:p14="http://schemas.microsoft.com/office/powerpoint/2010/main" val="466456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If you bought these callable bonds, would you be more likely to earn the YTM or YTC?</a:t>
            </a:r>
            <a:endParaRPr lang="en-US" noProof="0" dirty="0"/>
          </a:p>
        </p:txBody>
      </p:sp>
      <p:sp>
        <p:nvSpPr>
          <p:cNvPr id="5" name="Content Placeholder 2">
            <a:extLst>
              <a:ext uri="{FF2B5EF4-FFF2-40B4-BE49-F238E27FC236}">
                <a16:creationId xmlns:a16="http://schemas.microsoft.com/office/drawing/2014/main" id="{8A16DCA0-2426-4AFC-9194-CED20C7704FB}"/>
              </a:ext>
            </a:extLst>
          </p:cNvPr>
          <p:cNvSpPr>
            <a:spLocks noGrp="1"/>
          </p:cNvSpPr>
          <p:nvPr>
            <p:ph idx="1"/>
          </p:nvPr>
        </p:nvSpPr>
        <p:spPr/>
        <p:txBody>
          <a:bodyPr/>
          <a:lstStyle/>
          <a:p>
            <a:pPr marL="365760" indent="-365760">
              <a:spcAft>
                <a:spcPts val="1800"/>
              </a:spcAft>
              <a:buClr>
                <a:srgbClr val="000000"/>
              </a:buClr>
              <a:defRPr/>
            </a:pPr>
            <a:r>
              <a:rPr lang="en-US" dirty="0"/>
              <a:t>The coupon rate = 10% compared to YTC = 7.137%.  The firm could raise money by selling new bonds which pay 7.137%.</a:t>
            </a:r>
          </a:p>
          <a:p>
            <a:pPr marL="365760" indent="-365760">
              <a:spcAft>
                <a:spcPts val="1800"/>
              </a:spcAft>
              <a:buClr>
                <a:srgbClr val="000000"/>
              </a:buClr>
              <a:defRPr/>
            </a:pPr>
            <a:r>
              <a:rPr lang="en-US" dirty="0"/>
              <a:t>Could replace bonds paying $100 per year with bonds paying only $71.37 per year.</a:t>
            </a:r>
          </a:p>
          <a:p>
            <a:pPr marL="365760" indent="-365760">
              <a:spcAft>
                <a:spcPts val="1800"/>
              </a:spcAft>
              <a:buClr>
                <a:srgbClr val="000000"/>
              </a:buClr>
              <a:defRPr/>
            </a:pPr>
            <a:r>
              <a:rPr lang="en-US" dirty="0"/>
              <a:t>Investors should expect a call, and to earn the YTC of 7.137%, rather than the YTM of 8%.</a:t>
            </a:r>
          </a:p>
        </p:txBody>
      </p:sp>
    </p:spTree>
    <p:custDataLst>
      <p:tags r:id="rId1"/>
    </p:custDataLst>
    <p:extLst>
      <p:ext uri="{BB962C8B-B14F-4D97-AF65-F5344CB8AC3E}">
        <p14:creationId xmlns:p14="http://schemas.microsoft.com/office/powerpoint/2010/main" val="33529055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When is a call more likely to occur?</a:t>
            </a:r>
            <a:endParaRPr lang="en-US" noProof="0" dirty="0"/>
          </a:p>
        </p:txBody>
      </p:sp>
      <p:sp>
        <p:nvSpPr>
          <p:cNvPr id="5" name="Content Placeholder 2">
            <a:extLst>
              <a:ext uri="{FF2B5EF4-FFF2-40B4-BE49-F238E27FC236}">
                <a16:creationId xmlns:a16="http://schemas.microsoft.com/office/drawing/2014/main" id="{8A16DCA0-2426-4AFC-9194-CED20C7704FB}"/>
              </a:ext>
            </a:extLst>
          </p:cNvPr>
          <p:cNvSpPr>
            <a:spLocks noGrp="1"/>
          </p:cNvSpPr>
          <p:nvPr>
            <p:ph idx="1"/>
          </p:nvPr>
        </p:nvSpPr>
        <p:spPr/>
        <p:txBody>
          <a:bodyPr/>
          <a:lstStyle/>
          <a:p>
            <a:pPr marL="365760" indent="-365760">
              <a:spcBef>
                <a:spcPts val="600"/>
              </a:spcBef>
              <a:spcAft>
                <a:spcPts val="1200"/>
              </a:spcAft>
              <a:buClr>
                <a:srgbClr val="000000"/>
              </a:buClr>
              <a:defRPr/>
            </a:pPr>
            <a:r>
              <a:rPr lang="en-US" dirty="0"/>
              <a:t>In general, if a bond sells at a premium, then (1) coupon &gt; </a:t>
            </a:r>
            <a:r>
              <a:rPr lang="en-US" dirty="0" err="1"/>
              <a:t>r</a:t>
            </a:r>
            <a:r>
              <a:rPr lang="en-US" baseline="-25000" dirty="0" err="1"/>
              <a:t>d</a:t>
            </a:r>
            <a:r>
              <a:rPr lang="en-US" dirty="0"/>
              <a:t>, so (2) a call is more likely.</a:t>
            </a:r>
          </a:p>
          <a:p>
            <a:pPr marL="365760" indent="-365760">
              <a:spcBef>
                <a:spcPts val="600"/>
              </a:spcBef>
              <a:spcAft>
                <a:spcPts val="1200"/>
              </a:spcAft>
              <a:buClr>
                <a:srgbClr val="000000"/>
              </a:buClr>
              <a:defRPr/>
            </a:pPr>
            <a:r>
              <a:rPr lang="en-US" dirty="0"/>
              <a:t>So, expect to earn:</a:t>
            </a:r>
          </a:p>
          <a:p>
            <a:pPr marL="640080" lvl="1" indent="-320040">
              <a:spcBef>
                <a:spcPts val="600"/>
              </a:spcBef>
              <a:spcAft>
                <a:spcPts val="1200"/>
              </a:spcAft>
              <a:buClr>
                <a:srgbClr val="000000"/>
              </a:buClr>
              <a:buFont typeface="Arial" panose="020B0604020202020204" pitchFamily="34" charset="0"/>
              <a:buChar char="•"/>
              <a:defRPr/>
            </a:pPr>
            <a:r>
              <a:rPr lang="en-US" sz="2000" dirty="0">
                <a:solidFill>
                  <a:srgbClr val="003865"/>
                </a:solidFill>
              </a:rPr>
              <a:t>YTC on premium bonds.</a:t>
            </a:r>
          </a:p>
          <a:p>
            <a:pPr marL="640080" lvl="1" indent="-320040">
              <a:spcBef>
                <a:spcPts val="600"/>
              </a:spcBef>
              <a:spcAft>
                <a:spcPts val="1200"/>
              </a:spcAft>
              <a:buClr>
                <a:srgbClr val="000000"/>
              </a:buClr>
              <a:buFont typeface="Arial" panose="020B0604020202020204" pitchFamily="34" charset="0"/>
              <a:buChar char="•"/>
              <a:defRPr/>
            </a:pPr>
            <a:r>
              <a:rPr lang="en-US" sz="2000" dirty="0">
                <a:solidFill>
                  <a:srgbClr val="003865"/>
                </a:solidFill>
              </a:rPr>
              <a:t>YTM on par and discount bonds.</a:t>
            </a:r>
          </a:p>
        </p:txBody>
      </p:sp>
    </p:spTree>
    <p:custDataLst>
      <p:tags r:id="rId1"/>
    </p:custDataLst>
    <p:extLst>
      <p:ext uri="{BB962C8B-B14F-4D97-AF65-F5344CB8AC3E}">
        <p14:creationId xmlns:p14="http://schemas.microsoft.com/office/powerpoint/2010/main" val="523971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Default Risk</a:t>
            </a:r>
            <a:endParaRPr lang="en-US" noProof="0" dirty="0"/>
          </a:p>
        </p:txBody>
      </p:sp>
      <p:sp>
        <p:nvSpPr>
          <p:cNvPr id="5" name="Content Placeholder 2">
            <a:extLst>
              <a:ext uri="{FF2B5EF4-FFF2-40B4-BE49-F238E27FC236}">
                <a16:creationId xmlns:a16="http://schemas.microsoft.com/office/drawing/2014/main" id="{8A16DCA0-2426-4AFC-9194-CED20C7704FB}"/>
              </a:ext>
            </a:extLst>
          </p:cNvPr>
          <p:cNvSpPr>
            <a:spLocks noGrp="1"/>
          </p:cNvSpPr>
          <p:nvPr>
            <p:ph idx="1"/>
          </p:nvPr>
        </p:nvSpPr>
        <p:spPr/>
        <p:txBody>
          <a:bodyPr/>
          <a:lstStyle/>
          <a:p>
            <a:pPr marL="365760" indent="-365760">
              <a:buClr>
                <a:srgbClr val="000000"/>
              </a:buClr>
              <a:defRPr/>
            </a:pPr>
            <a:r>
              <a:rPr lang="en-US" dirty="0"/>
              <a:t>If an issuer defaults, investors receive less than the promised return.  Therefore, the expected return on corporate and municipal bonds is less than the promised return.</a:t>
            </a:r>
          </a:p>
          <a:p>
            <a:pPr marL="365760" indent="-365760">
              <a:buClr>
                <a:srgbClr val="000000"/>
              </a:buClr>
              <a:defRPr/>
            </a:pPr>
            <a:r>
              <a:rPr lang="en-US" dirty="0"/>
              <a:t>Influenced by the issuer’s financial strength and the terms of the bond contract.</a:t>
            </a:r>
          </a:p>
        </p:txBody>
      </p:sp>
    </p:spTree>
    <p:custDataLst>
      <p:tags r:id="rId1"/>
    </p:custDataLst>
    <p:extLst>
      <p:ext uri="{BB962C8B-B14F-4D97-AF65-F5344CB8AC3E}">
        <p14:creationId xmlns:p14="http://schemas.microsoft.com/office/powerpoint/2010/main" val="3686289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Evaluating Default Risk: Bond Ratings</a:t>
            </a:r>
            <a:endParaRPr lang="en-US" noProof="0" dirty="0"/>
          </a:p>
        </p:txBody>
      </p:sp>
      <p:graphicFrame>
        <p:nvGraphicFramePr>
          <p:cNvPr id="28" name="Table 2">
            <a:extLst>
              <a:ext uri="{FF2B5EF4-FFF2-40B4-BE49-F238E27FC236}">
                <a16:creationId xmlns:a16="http://schemas.microsoft.com/office/drawing/2014/main" id="{7A92A8BD-5389-4DB1-BC30-D17F1C4D7485}"/>
              </a:ext>
            </a:extLst>
          </p:cNvPr>
          <p:cNvGraphicFramePr>
            <a:graphicFrameLocks noGrp="1"/>
          </p:cNvGraphicFramePr>
          <p:nvPr>
            <p:ph idx="11"/>
            <p:extLst>
              <p:ext uri="{D42A27DB-BD31-4B8C-83A1-F6EECF244321}">
                <p14:modId xmlns:p14="http://schemas.microsoft.com/office/powerpoint/2010/main" val="3734497989"/>
              </p:ext>
            </p:extLst>
          </p:nvPr>
        </p:nvGraphicFramePr>
        <p:xfrm>
          <a:off x="2361295" y="2163630"/>
          <a:ext cx="7469410" cy="246888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3936471882"/>
                    </a:ext>
                  </a:extLst>
                </a:gridCol>
                <a:gridCol w="2960179">
                  <a:extLst>
                    <a:ext uri="{9D8B030D-6E8A-4147-A177-3AD203B41FA5}">
                      <a16:colId xmlns:a16="http://schemas.microsoft.com/office/drawing/2014/main" val="23928299"/>
                    </a:ext>
                  </a:extLst>
                </a:gridCol>
                <a:gridCol w="2680431">
                  <a:extLst>
                    <a:ext uri="{9D8B030D-6E8A-4147-A177-3AD203B41FA5}">
                      <a16:colId xmlns:a16="http://schemas.microsoft.com/office/drawing/2014/main" val="1953505163"/>
                    </a:ext>
                  </a:extLst>
                </a:gridCol>
              </a:tblGrid>
              <a:tr h="822960">
                <a:tc>
                  <a:txBody>
                    <a:bodyPr/>
                    <a:lstStyle/>
                    <a:p>
                      <a:endParaRPr lang="en-IN" sz="2400" dirty="0">
                        <a:solidFill>
                          <a:srgbClr val="000000"/>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rgbClr val="000000"/>
                          </a:solidFill>
                          <a:effectLst/>
                          <a:latin typeface="+mn-lt"/>
                          <a:cs typeface="Arial" panose="020B0604020202020204" pitchFamily="34" charset="0"/>
                        </a:rPr>
                        <a:t>Investment Grade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rgbClr val="000000"/>
                          </a:solidFill>
                          <a:effectLst/>
                          <a:latin typeface="+mn-lt"/>
                          <a:cs typeface="Arial" panose="020B0604020202020204" pitchFamily="34" charset="0"/>
                        </a:rPr>
                        <a:t>Junk Bonds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7924391"/>
                  </a:ext>
                </a:extLst>
              </a:tr>
              <a:tr h="822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rgbClr val="000000"/>
                          </a:solidFill>
                          <a:effectLst/>
                          <a:latin typeface="+mn-lt"/>
                          <a:cs typeface="Arial" panose="020B0604020202020204" pitchFamily="34" charset="0"/>
                        </a:rPr>
                        <a:t>Moody’s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err="1">
                          <a:ln>
                            <a:noFill/>
                          </a:ln>
                          <a:solidFill>
                            <a:srgbClr val="000000"/>
                          </a:solidFill>
                          <a:effectLst/>
                          <a:latin typeface="+mn-lt"/>
                          <a:cs typeface="Arial" panose="020B0604020202020204" pitchFamily="34" charset="0"/>
                        </a:rPr>
                        <a:t>Aaa</a:t>
                      </a:r>
                      <a:r>
                        <a:rPr kumimoji="0" lang="en-US" sz="2400" b="0" i="0" u="none" strike="noStrike" cap="none" normalizeH="0" baseline="0" dirty="0">
                          <a:ln>
                            <a:noFill/>
                          </a:ln>
                          <a:solidFill>
                            <a:srgbClr val="000000"/>
                          </a:solidFill>
                          <a:effectLst/>
                          <a:latin typeface="+mn-lt"/>
                          <a:cs typeface="Arial" panose="020B0604020202020204" pitchFamily="34" charset="0"/>
                        </a:rPr>
                        <a:t>   Aa   A   Baa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rgbClr val="000000"/>
                          </a:solidFill>
                          <a:effectLst/>
                          <a:latin typeface="+mn-lt"/>
                          <a:cs typeface="Arial" panose="020B0604020202020204" pitchFamily="34" charset="0"/>
                        </a:rPr>
                        <a:t>Ba  B  </a:t>
                      </a:r>
                      <a:r>
                        <a:rPr kumimoji="0" lang="en-US" sz="2400" b="0" i="0" u="none" strike="noStrike" cap="none" normalizeH="0" baseline="0" dirty="0" err="1">
                          <a:ln>
                            <a:noFill/>
                          </a:ln>
                          <a:solidFill>
                            <a:srgbClr val="000000"/>
                          </a:solidFill>
                          <a:effectLst/>
                          <a:latin typeface="+mn-lt"/>
                          <a:cs typeface="Arial" panose="020B0604020202020204" pitchFamily="34" charset="0"/>
                        </a:rPr>
                        <a:t>Caa</a:t>
                      </a:r>
                      <a:r>
                        <a:rPr kumimoji="0" lang="en-US" sz="2400" b="0" i="0" u="none" strike="noStrike" cap="none" normalizeH="0" baseline="0" dirty="0">
                          <a:ln>
                            <a:noFill/>
                          </a:ln>
                          <a:solidFill>
                            <a:srgbClr val="000000"/>
                          </a:solidFill>
                          <a:effectLst/>
                          <a:latin typeface="+mn-lt"/>
                          <a:cs typeface="Arial" panose="020B0604020202020204" pitchFamily="34" charset="0"/>
                        </a:rPr>
                        <a:t>  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1888915"/>
                  </a:ext>
                </a:extLst>
              </a:tr>
              <a:tr h="822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rgbClr val="000000"/>
                          </a:solidFill>
                          <a:effectLst/>
                          <a:latin typeface="+mn-lt"/>
                          <a:cs typeface="Arial" panose="020B0604020202020204" pitchFamily="34" charset="0"/>
                        </a:rPr>
                        <a:t>S &amp; 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rgbClr val="000000"/>
                          </a:solidFill>
                          <a:effectLst/>
                          <a:latin typeface="+mn-lt"/>
                          <a:cs typeface="Arial" panose="020B0604020202020204" pitchFamily="34" charset="0"/>
                        </a:rPr>
                        <a:t>AAA   AA   A   BBB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rgbClr val="000000"/>
                          </a:solidFill>
                          <a:effectLst/>
                          <a:latin typeface="+mn-lt"/>
                          <a:cs typeface="Arial" panose="020B0604020202020204" pitchFamily="34" charset="0"/>
                        </a:rPr>
                        <a:t>BB  B  CCC  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5153730"/>
                  </a:ext>
                </a:extLst>
              </a:tr>
            </a:tbl>
          </a:graphicData>
        </a:graphic>
      </p:graphicFrame>
      <p:sp>
        <p:nvSpPr>
          <p:cNvPr id="5" name="Content Placeholder 3">
            <a:extLst>
              <a:ext uri="{FF2B5EF4-FFF2-40B4-BE49-F238E27FC236}">
                <a16:creationId xmlns:a16="http://schemas.microsoft.com/office/drawing/2014/main" id="{8A16DCA0-2426-4AFC-9194-CED20C7704FB}"/>
              </a:ext>
            </a:extLst>
          </p:cNvPr>
          <p:cNvSpPr>
            <a:spLocks noGrp="1"/>
          </p:cNvSpPr>
          <p:nvPr>
            <p:ph idx="1"/>
          </p:nvPr>
        </p:nvSpPr>
        <p:spPr>
          <a:xfrm>
            <a:off x="476843" y="4777726"/>
            <a:ext cx="11036869" cy="888977"/>
          </a:xfrm>
        </p:spPr>
        <p:txBody>
          <a:bodyPr/>
          <a:lstStyle/>
          <a:p>
            <a:pPr lvl="0" algn="l" fontAlgn="base">
              <a:spcBef>
                <a:spcPct val="0"/>
              </a:spcBef>
              <a:spcAft>
                <a:spcPts val="1200"/>
              </a:spcAft>
              <a:buSzPct val="150000"/>
              <a:defRPr/>
            </a:pPr>
            <a:r>
              <a:rPr lang="en-US" dirty="0">
                <a:latin typeface="Arial" panose="020B0604020202020204" pitchFamily="34" charset="0"/>
                <a:cs typeface="Arial" panose="020B0604020202020204" pitchFamily="34" charset="0"/>
              </a:rPr>
              <a:t>Bond ratings are designed to reflect the probability of a bond issue going into default.</a:t>
            </a:r>
          </a:p>
        </p:txBody>
      </p:sp>
    </p:spTree>
    <p:custDataLst>
      <p:tags r:id="rId1"/>
    </p:custDataLst>
    <p:extLst>
      <p:ext uri="{BB962C8B-B14F-4D97-AF65-F5344CB8AC3E}">
        <p14:creationId xmlns:p14="http://schemas.microsoft.com/office/powerpoint/2010/main" val="117271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Factors Affecting Default Risk and Bond Ratings</a:t>
            </a:r>
            <a:endParaRPr lang="en-US" noProof="0" dirty="0"/>
          </a:p>
        </p:txBody>
      </p:sp>
      <p:sp>
        <p:nvSpPr>
          <p:cNvPr id="5" name="Content Placeholder 2">
            <a:extLst>
              <a:ext uri="{FF2B5EF4-FFF2-40B4-BE49-F238E27FC236}">
                <a16:creationId xmlns:a16="http://schemas.microsoft.com/office/drawing/2014/main" id="{8A16DCA0-2426-4AFC-9194-CED20C7704FB}"/>
              </a:ext>
            </a:extLst>
          </p:cNvPr>
          <p:cNvSpPr>
            <a:spLocks noGrp="1"/>
          </p:cNvSpPr>
          <p:nvPr>
            <p:ph idx="1"/>
          </p:nvPr>
        </p:nvSpPr>
        <p:spPr/>
        <p:txBody>
          <a:bodyPr/>
          <a:lstStyle/>
          <a:p>
            <a:pPr marL="365760" indent="-365760">
              <a:spcBef>
                <a:spcPts val="600"/>
              </a:spcBef>
              <a:spcAft>
                <a:spcPts val="600"/>
              </a:spcAft>
              <a:buClr>
                <a:srgbClr val="000000"/>
              </a:buClr>
              <a:defRPr/>
            </a:pPr>
            <a:r>
              <a:rPr lang="en-US" dirty="0"/>
              <a:t>Financial performance</a:t>
            </a:r>
          </a:p>
          <a:p>
            <a:pPr marL="640080" lvl="1" indent="-320040">
              <a:spcBef>
                <a:spcPts val="600"/>
              </a:spcBef>
              <a:spcAft>
                <a:spcPts val="600"/>
              </a:spcAft>
              <a:buClr>
                <a:srgbClr val="000000"/>
              </a:buClr>
              <a:buFont typeface="Arial" panose="020B0604020202020204" pitchFamily="34" charset="0"/>
              <a:buChar char="•"/>
              <a:defRPr/>
            </a:pPr>
            <a:r>
              <a:rPr lang="en-US" sz="2000" dirty="0">
                <a:solidFill>
                  <a:srgbClr val="003865"/>
                </a:solidFill>
              </a:rPr>
              <a:t>Debt ratio</a:t>
            </a:r>
          </a:p>
          <a:p>
            <a:pPr marL="640080" lvl="1" indent="-320040">
              <a:spcBef>
                <a:spcPts val="600"/>
              </a:spcBef>
              <a:spcAft>
                <a:spcPts val="600"/>
              </a:spcAft>
              <a:buClr>
                <a:srgbClr val="000000"/>
              </a:buClr>
              <a:buFont typeface="Arial" panose="020B0604020202020204" pitchFamily="34" charset="0"/>
              <a:buChar char="•"/>
              <a:defRPr/>
            </a:pPr>
            <a:r>
              <a:rPr lang="en-US" sz="2000" dirty="0">
                <a:solidFill>
                  <a:srgbClr val="003865"/>
                </a:solidFill>
              </a:rPr>
              <a:t>TIE ratio</a:t>
            </a:r>
          </a:p>
          <a:p>
            <a:pPr marL="640080" lvl="1" indent="-320040">
              <a:spcBef>
                <a:spcPts val="600"/>
              </a:spcBef>
              <a:spcAft>
                <a:spcPts val="600"/>
              </a:spcAft>
              <a:buClr>
                <a:srgbClr val="000000"/>
              </a:buClr>
              <a:buFont typeface="Arial" panose="020B0604020202020204" pitchFamily="34" charset="0"/>
              <a:buChar char="•"/>
              <a:defRPr/>
            </a:pPr>
            <a:r>
              <a:rPr lang="en-US" sz="2000" dirty="0">
                <a:solidFill>
                  <a:srgbClr val="003865"/>
                </a:solidFill>
              </a:rPr>
              <a:t>Current ratio</a:t>
            </a:r>
          </a:p>
          <a:p>
            <a:pPr marL="365760" indent="-365760">
              <a:spcBef>
                <a:spcPts val="600"/>
              </a:spcBef>
              <a:spcAft>
                <a:spcPts val="600"/>
              </a:spcAft>
              <a:buClr>
                <a:srgbClr val="000000"/>
              </a:buClr>
              <a:defRPr/>
            </a:pPr>
            <a:r>
              <a:rPr lang="en-US" dirty="0"/>
              <a:t>Qualitative factors: Bond contract terms</a:t>
            </a:r>
          </a:p>
          <a:p>
            <a:pPr marL="640080" lvl="1" indent="-320040">
              <a:spcBef>
                <a:spcPts val="600"/>
              </a:spcBef>
              <a:spcAft>
                <a:spcPts val="600"/>
              </a:spcAft>
              <a:buClr>
                <a:srgbClr val="000000"/>
              </a:buClr>
              <a:buFont typeface="Arial" panose="020B0604020202020204" pitchFamily="34" charset="0"/>
              <a:buChar char="•"/>
              <a:defRPr/>
            </a:pPr>
            <a:r>
              <a:rPr lang="en-US" sz="2000" dirty="0">
                <a:solidFill>
                  <a:srgbClr val="003865"/>
                </a:solidFill>
              </a:rPr>
              <a:t>Secured vs. unsecured debt</a:t>
            </a:r>
          </a:p>
          <a:p>
            <a:pPr marL="640080" lvl="1" indent="-320040">
              <a:spcBef>
                <a:spcPts val="600"/>
              </a:spcBef>
              <a:spcAft>
                <a:spcPts val="600"/>
              </a:spcAft>
              <a:buClr>
                <a:srgbClr val="000000"/>
              </a:buClr>
              <a:buFont typeface="Arial" panose="020B0604020202020204" pitchFamily="34" charset="0"/>
              <a:buChar char="•"/>
              <a:defRPr/>
            </a:pPr>
            <a:r>
              <a:rPr lang="en-US" sz="2000" dirty="0">
                <a:solidFill>
                  <a:srgbClr val="003865"/>
                </a:solidFill>
              </a:rPr>
              <a:t>Senior vs. subordinated debt</a:t>
            </a:r>
          </a:p>
          <a:p>
            <a:pPr marL="640080" lvl="1" indent="-320040">
              <a:spcBef>
                <a:spcPts val="600"/>
              </a:spcBef>
              <a:spcAft>
                <a:spcPts val="600"/>
              </a:spcAft>
              <a:buClr>
                <a:srgbClr val="000000"/>
              </a:buClr>
              <a:buFont typeface="Arial" panose="020B0604020202020204" pitchFamily="34" charset="0"/>
              <a:buChar char="•"/>
              <a:defRPr/>
            </a:pPr>
            <a:r>
              <a:rPr lang="en-US" sz="2000" dirty="0">
                <a:solidFill>
                  <a:srgbClr val="003865"/>
                </a:solidFill>
              </a:rPr>
              <a:t>Guarantee and sinking fund provisions</a:t>
            </a:r>
          </a:p>
          <a:p>
            <a:pPr marL="640080" lvl="1" indent="-320040">
              <a:spcBef>
                <a:spcPts val="600"/>
              </a:spcBef>
              <a:spcAft>
                <a:spcPts val="600"/>
              </a:spcAft>
              <a:buClr>
                <a:srgbClr val="000000"/>
              </a:buClr>
              <a:buFont typeface="Arial" panose="020B0604020202020204" pitchFamily="34" charset="0"/>
              <a:buChar char="•"/>
              <a:defRPr/>
            </a:pPr>
            <a:r>
              <a:rPr lang="en-US" sz="2000" dirty="0">
                <a:solidFill>
                  <a:srgbClr val="003865"/>
                </a:solidFill>
              </a:rPr>
              <a:t>Debt maturity</a:t>
            </a:r>
          </a:p>
        </p:txBody>
      </p:sp>
    </p:spTree>
    <p:custDataLst>
      <p:tags r:id="rId1"/>
    </p:custDataLst>
    <p:extLst>
      <p:ext uri="{BB962C8B-B14F-4D97-AF65-F5344CB8AC3E}">
        <p14:creationId xmlns:p14="http://schemas.microsoft.com/office/powerpoint/2010/main" val="33496566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Other Factors Affecting Default Risk</a:t>
            </a:r>
            <a:endParaRPr lang="en-US" noProof="0" dirty="0"/>
          </a:p>
        </p:txBody>
      </p:sp>
      <p:sp>
        <p:nvSpPr>
          <p:cNvPr id="5" name="Content Placeholder 2">
            <a:extLst>
              <a:ext uri="{FF2B5EF4-FFF2-40B4-BE49-F238E27FC236}">
                <a16:creationId xmlns:a16="http://schemas.microsoft.com/office/drawing/2014/main" id="{8A16DCA0-2426-4AFC-9194-CED20C7704FB}"/>
              </a:ext>
            </a:extLst>
          </p:cNvPr>
          <p:cNvSpPr>
            <a:spLocks noGrp="1"/>
          </p:cNvSpPr>
          <p:nvPr>
            <p:ph idx="1"/>
          </p:nvPr>
        </p:nvSpPr>
        <p:spPr/>
        <p:txBody>
          <a:bodyPr/>
          <a:lstStyle/>
          <a:p>
            <a:pPr marL="365760" indent="-365760">
              <a:spcBef>
                <a:spcPts val="1200"/>
              </a:spcBef>
              <a:spcAft>
                <a:spcPts val="1200"/>
              </a:spcAft>
              <a:buClr>
                <a:srgbClr val="000000"/>
              </a:buClr>
              <a:defRPr/>
            </a:pPr>
            <a:r>
              <a:rPr lang="en-US" dirty="0"/>
              <a:t>Miscellaneous qualitative factors</a:t>
            </a:r>
          </a:p>
          <a:p>
            <a:pPr marL="640080" lvl="1" indent="-320040">
              <a:spcBef>
                <a:spcPts val="1200"/>
              </a:spcBef>
              <a:spcAft>
                <a:spcPts val="1200"/>
              </a:spcAft>
              <a:buClr>
                <a:srgbClr val="000000"/>
              </a:buClr>
              <a:buFont typeface="Arial" panose="020B0604020202020204" pitchFamily="34" charset="0"/>
              <a:buChar char="•"/>
              <a:defRPr/>
            </a:pPr>
            <a:r>
              <a:rPr lang="en-US" sz="2000" dirty="0">
                <a:solidFill>
                  <a:srgbClr val="003865"/>
                </a:solidFill>
              </a:rPr>
              <a:t>Earnings stability</a:t>
            </a:r>
          </a:p>
          <a:p>
            <a:pPr marL="640080" lvl="1" indent="-320040">
              <a:spcBef>
                <a:spcPts val="1200"/>
              </a:spcBef>
              <a:spcAft>
                <a:spcPts val="1200"/>
              </a:spcAft>
              <a:buClr>
                <a:srgbClr val="000000"/>
              </a:buClr>
              <a:buFont typeface="Arial" panose="020B0604020202020204" pitchFamily="34" charset="0"/>
              <a:buChar char="•"/>
              <a:defRPr/>
            </a:pPr>
            <a:r>
              <a:rPr lang="en-US" sz="2000" dirty="0">
                <a:solidFill>
                  <a:srgbClr val="003865"/>
                </a:solidFill>
              </a:rPr>
              <a:t>Regulatory environment</a:t>
            </a:r>
          </a:p>
          <a:p>
            <a:pPr marL="640080" lvl="1" indent="-320040">
              <a:spcBef>
                <a:spcPts val="1200"/>
              </a:spcBef>
              <a:spcAft>
                <a:spcPts val="1200"/>
              </a:spcAft>
              <a:buClr>
                <a:srgbClr val="000000"/>
              </a:buClr>
              <a:buFont typeface="Arial" panose="020B0604020202020204" pitchFamily="34" charset="0"/>
              <a:buChar char="•"/>
              <a:defRPr/>
            </a:pPr>
            <a:r>
              <a:rPr lang="en-US" sz="2000" dirty="0">
                <a:solidFill>
                  <a:srgbClr val="003865"/>
                </a:solidFill>
              </a:rPr>
              <a:t>Potential antitrust or product liabilities</a:t>
            </a:r>
          </a:p>
          <a:p>
            <a:pPr marL="640080" lvl="1" indent="-320040">
              <a:spcBef>
                <a:spcPts val="1200"/>
              </a:spcBef>
              <a:spcAft>
                <a:spcPts val="1200"/>
              </a:spcAft>
              <a:buClr>
                <a:srgbClr val="000000"/>
              </a:buClr>
              <a:buFont typeface="Arial" panose="020B0604020202020204" pitchFamily="34" charset="0"/>
              <a:buChar char="•"/>
              <a:defRPr/>
            </a:pPr>
            <a:r>
              <a:rPr lang="en-US" sz="2000" dirty="0">
                <a:solidFill>
                  <a:srgbClr val="003865"/>
                </a:solidFill>
              </a:rPr>
              <a:t>Pension liabilities</a:t>
            </a:r>
          </a:p>
          <a:p>
            <a:pPr marL="640080" lvl="1" indent="-320040">
              <a:spcBef>
                <a:spcPts val="1200"/>
              </a:spcBef>
              <a:spcAft>
                <a:spcPts val="1200"/>
              </a:spcAft>
              <a:buClr>
                <a:srgbClr val="000000"/>
              </a:buClr>
              <a:buFont typeface="Arial" panose="020B0604020202020204" pitchFamily="34" charset="0"/>
              <a:buChar char="•"/>
              <a:defRPr/>
            </a:pPr>
            <a:r>
              <a:rPr lang="en-US" sz="2000" dirty="0">
                <a:solidFill>
                  <a:srgbClr val="003865"/>
                </a:solidFill>
              </a:rPr>
              <a:t>Potential labor problems</a:t>
            </a:r>
          </a:p>
        </p:txBody>
      </p:sp>
    </p:spTree>
    <p:custDataLst>
      <p:tags r:id="rId1"/>
    </p:custDataLst>
    <p:extLst>
      <p:ext uri="{BB962C8B-B14F-4D97-AF65-F5344CB8AC3E}">
        <p14:creationId xmlns:p14="http://schemas.microsoft.com/office/powerpoint/2010/main" val="370932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Key Features of a Bond</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idx="1"/>
          </p:nvPr>
        </p:nvSpPr>
        <p:spPr/>
        <p:txBody>
          <a:bodyPr/>
          <a:lstStyle/>
          <a:p>
            <a:pPr marL="365760" indent="-365760">
              <a:spcBef>
                <a:spcPts val="600"/>
              </a:spcBef>
              <a:spcAft>
                <a:spcPts val="1200"/>
              </a:spcAft>
              <a:buClr>
                <a:srgbClr val="000000"/>
              </a:buClr>
              <a:defRPr/>
            </a:pPr>
            <a:r>
              <a:rPr lang="en-US" dirty="0"/>
              <a:t>Par value: face amount of the bond, which </a:t>
            </a:r>
            <a:br>
              <a:rPr lang="en-US" dirty="0"/>
            </a:br>
            <a:r>
              <a:rPr lang="en-US" dirty="0"/>
              <a:t>is paid at maturity (assume $1,000).</a:t>
            </a:r>
          </a:p>
          <a:p>
            <a:pPr marL="365760" indent="-365760">
              <a:spcBef>
                <a:spcPts val="600"/>
              </a:spcBef>
              <a:spcAft>
                <a:spcPts val="1200"/>
              </a:spcAft>
              <a:buClr>
                <a:srgbClr val="000000"/>
              </a:buClr>
              <a:defRPr/>
            </a:pPr>
            <a:r>
              <a:rPr lang="en-US" dirty="0"/>
              <a:t>Coupon interest rate: stated interest rate (generally fixed) paid by the issuer.  Multiply by par value to get dollar payment of interest.</a:t>
            </a:r>
          </a:p>
          <a:p>
            <a:pPr marL="365760" indent="-365760">
              <a:spcBef>
                <a:spcPts val="600"/>
              </a:spcBef>
              <a:spcAft>
                <a:spcPts val="1200"/>
              </a:spcAft>
              <a:buClr>
                <a:srgbClr val="000000"/>
              </a:buClr>
              <a:defRPr/>
            </a:pPr>
            <a:r>
              <a:rPr lang="en-US" dirty="0"/>
              <a:t>Maturity date: years until the bond must be repaid.</a:t>
            </a:r>
          </a:p>
          <a:p>
            <a:pPr marL="365760" indent="-365760">
              <a:spcBef>
                <a:spcPts val="600"/>
              </a:spcBef>
              <a:spcAft>
                <a:spcPts val="1200"/>
              </a:spcAft>
              <a:buClr>
                <a:srgbClr val="000000"/>
              </a:buClr>
              <a:defRPr/>
            </a:pPr>
            <a:r>
              <a:rPr lang="en-US" dirty="0"/>
              <a:t>Issue date: when the bond was issued.</a:t>
            </a:r>
          </a:p>
          <a:p>
            <a:pPr marL="365760" indent="-365760">
              <a:spcBef>
                <a:spcPts val="600"/>
              </a:spcBef>
              <a:spcAft>
                <a:spcPts val="1200"/>
              </a:spcAft>
              <a:buClr>
                <a:srgbClr val="000000"/>
              </a:buClr>
              <a:defRPr/>
            </a:pPr>
            <a:r>
              <a:rPr lang="en-US" dirty="0"/>
              <a:t>Yield to maturity: rate of return earned on </a:t>
            </a:r>
            <a:br>
              <a:rPr lang="en-US" dirty="0"/>
            </a:br>
            <a:r>
              <a:rPr lang="en-US" dirty="0"/>
              <a:t>a bond held until maturity (also called the “promised yield”).</a:t>
            </a:r>
          </a:p>
        </p:txBody>
      </p:sp>
    </p:spTree>
    <p:custDataLst>
      <p:tags r:id="rId1"/>
    </p:custDataLst>
    <p:extLst>
      <p:ext uri="{BB962C8B-B14F-4D97-AF65-F5344CB8AC3E}">
        <p14:creationId xmlns:p14="http://schemas.microsoft.com/office/powerpoint/2010/main" val="14025926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Chapter 11 Bankruptcy</a:t>
            </a:r>
            <a:endParaRPr lang="en-US" noProof="0" dirty="0"/>
          </a:p>
        </p:txBody>
      </p:sp>
      <p:sp>
        <p:nvSpPr>
          <p:cNvPr id="5" name="Content Placeholder 2">
            <a:extLst>
              <a:ext uri="{FF2B5EF4-FFF2-40B4-BE49-F238E27FC236}">
                <a16:creationId xmlns:a16="http://schemas.microsoft.com/office/drawing/2014/main" id="{8A16DCA0-2426-4AFC-9194-CED20C7704FB}"/>
              </a:ext>
            </a:extLst>
          </p:cNvPr>
          <p:cNvSpPr>
            <a:spLocks noGrp="1"/>
          </p:cNvSpPr>
          <p:nvPr>
            <p:ph idx="1"/>
          </p:nvPr>
        </p:nvSpPr>
        <p:spPr/>
        <p:txBody>
          <a:bodyPr/>
          <a:lstStyle/>
          <a:p>
            <a:pPr marL="365760" indent="-365760">
              <a:spcBef>
                <a:spcPts val="800"/>
              </a:spcBef>
              <a:spcAft>
                <a:spcPts val="1200"/>
              </a:spcAft>
              <a:buClr>
                <a:srgbClr val="000000"/>
              </a:buClr>
              <a:defRPr/>
            </a:pPr>
            <a:r>
              <a:rPr lang="en-US" dirty="0"/>
              <a:t>If company can’t meet its obligations…</a:t>
            </a:r>
          </a:p>
          <a:p>
            <a:pPr marL="640080" lvl="1" indent="-320040">
              <a:spcBef>
                <a:spcPts val="800"/>
              </a:spcBef>
              <a:spcAft>
                <a:spcPts val="1200"/>
              </a:spcAft>
              <a:buClr>
                <a:srgbClr val="000000"/>
              </a:buClr>
              <a:buFont typeface="Arial" panose="020B0604020202020204" pitchFamily="34" charset="0"/>
              <a:buChar char="•"/>
              <a:defRPr/>
            </a:pPr>
            <a:r>
              <a:rPr lang="en-US" sz="2000" dirty="0">
                <a:solidFill>
                  <a:srgbClr val="003865"/>
                </a:solidFill>
              </a:rPr>
              <a:t>It files under Chapter 11 to stop creditors from foreclosing, taking assets, and closing the business and it has 120 days to file a reorganization plan.</a:t>
            </a:r>
          </a:p>
          <a:p>
            <a:pPr marL="640080" lvl="1" indent="-320040">
              <a:spcBef>
                <a:spcPts val="800"/>
              </a:spcBef>
              <a:spcAft>
                <a:spcPts val="1200"/>
              </a:spcAft>
              <a:buClr>
                <a:srgbClr val="000000"/>
              </a:buClr>
              <a:buFont typeface="Arial" panose="020B0604020202020204" pitchFamily="34" charset="0"/>
              <a:buChar char="•"/>
              <a:defRPr/>
            </a:pPr>
            <a:r>
              <a:rPr lang="en-US" sz="2000" dirty="0">
                <a:solidFill>
                  <a:srgbClr val="003865"/>
                </a:solidFill>
              </a:rPr>
              <a:t>Court appoints a “trustee” to supervise reorganization.</a:t>
            </a:r>
          </a:p>
          <a:p>
            <a:pPr marL="640080" lvl="1" indent="-320040">
              <a:spcBef>
                <a:spcPts val="800"/>
              </a:spcBef>
              <a:spcAft>
                <a:spcPts val="1200"/>
              </a:spcAft>
              <a:buClr>
                <a:srgbClr val="000000"/>
              </a:buClr>
              <a:buFont typeface="Arial" panose="020B0604020202020204" pitchFamily="34" charset="0"/>
              <a:buChar char="•"/>
              <a:defRPr/>
            </a:pPr>
            <a:r>
              <a:rPr lang="en-US" sz="2000" dirty="0">
                <a:solidFill>
                  <a:srgbClr val="003865"/>
                </a:solidFill>
              </a:rPr>
              <a:t>Management usually stays in control.</a:t>
            </a:r>
          </a:p>
          <a:p>
            <a:pPr marL="365760" indent="-365760">
              <a:spcBef>
                <a:spcPts val="800"/>
              </a:spcBef>
              <a:spcAft>
                <a:spcPts val="1200"/>
              </a:spcAft>
              <a:buClr>
                <a:srgbClr val="000000"/>
              </a:buClr>
              <a:defRPr/>
            </a:pPr>
            <a:r>
              <a:rPr lang="en-US" dirty="0"/>
              <a:t>Company must demonstrate in its reorganization plan that it is “worth more alive than dead.”</a:t>
            </a:r>
          </a:p>
          <a:p>
            <a:pPr marL="640080" lvl="1" indent="-320040">
              <a:spcBef>
                <a:spcPts val="800"/>
              </a:spcBef>
              <a:spcAft>
                <a:spcPts val="1200"/>
              </a:spcAft>
              <a:buClr>
                <a:srgbClr val="000000"/>
              </a:buClr>
              <a:buFont typeface="Arial" panose="020B0604020202020204" pitchFamily="34" charset="0"/>
              <a:buChar char="•"/>
              <a:defRPr/>
            </a:pPr>
            <a:r>
              <a:rPr lang="en-US" sz="2000" dirty="0">
                <a:solidFill>
                  <a:srgbClr val="003865"/>
                </a:solidFill>
              </a:rPr>
              <a:t>If not, judge will order liquidation under Chapter 7.</a:t>
            </a:r>
          </a:p>
        </p:txBody>
      </p:sp>
    </p:spTree>
    <p:custDataLst>
      <p:tags r:id="rId1"/>
    </p:custDataLst>
    <p:extLst>
      <p:ext uri="{BB962C8B-B14F-4D97-AF65-F5344CB8AC3E}">
        <p14:creationId xmlns:p14="http://schemas.microsoft.com/office/powerpoint/2010/main" val="13093755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Priority of Claims in Liquidation</a:t>
            </a:r>
            <a:endParaRPr lang="en-US" noProof="0" dirty="0"/>
          </a:p>
        </p:txBody>
      </p:sp>
      <p:sp>
        <p:nvSpPr>
          <p:cNvPr id="5" name="Content Placeholder 2">
            <a:extLst>
              <a:ext uri="{FF2B5EF4-FFF2-40B4-BE49-F238E27FC236}">
                <a16:creationId xmlns:a16="http://schemas.microsoft.com/office/drawing/2014/main" id="{8A16DCA0-2426-4AFC-9194-CED20C7704FB}"/>
              </a:ext>
            </a:extLst>
          </p:cNvPr>
          <p:cNvSpPr>
            <a:spLocks noGrp="1"/>
          </p:cNvSpPr>
          <p:nvPr>
            <p:ph idx="1"/>
          </p:nvPr>
        </p:nvSpPr>
        <p:spPr/>
        <p:txBody>
          <a:bodyPr/>
          <a:lstStyle/>
          <a:p>
            <a:pPr marL="457200" indent="-457200">
              <a:spcBef>
                <a:spcPts val="800"/>
              </a:spcBef>
              <a:spcAft>
                <a:spcPts val="600"/>
              </a:spcAft>
              <a:buClr>
                <a:srgbClr val="000000"/>
              </a:buClr>
              <a:buSzPct val="100000"/>
              <a:buFont typeface="+mj-lt"/>
              <a:buAutoNum type="arabicPeriod"/>
              <a:defRPr/>
            </a:pPr>
            <a:r>
              <a:rPr lang="en-US" dirty="0"/>
              <a:t>Secured creditors from sales of secured assets</a:t>
            </a:r>
          </a:p>
          <a:p>
            <a:pPr marL="457200" indent="-457200">
              <a:spcBef>
                <a:spcPts val="800"/>
              </a:spcBef>
              <a:spcAft>
                <a:spcPts val="600"/>
              </a:spcAft>
              <a:buClr>
                <a:srgbClr val="000000"/>
              </a:buClr>
              <a:buSzPct val="100000"/>
              <a:buFont typeface="+mj-lt"/>
              <a:buAutoNum type="arabicPeriod"/>
              <a:defRPr/>
            </a:pPr>
            <a:r>
              <a:rPr lang="en-US" dirty="0"/>
              <a:t>Trustee’s costs</a:t>
            </a:r>
          </a:p>
          <a:p>
            <a:pPr marL="457200" indent="-457200">
              <a:spcBef>
                <a:spcPts val="800"/>
              </a:spcBef>
              <a:spcAft>
                <a:spcPts val="600"/>
              </a:spcAft>
              <a:buClr>
                <a:srgbClr val="000000"/>
              </a:buClr>
              <a:buSzPct val="100000"/>
              <a:buFont typeface="+mj-lt"/>
              <a:buAutoNum type="arabicPeriod"/>
              <a:defRPr/>
            </a:pPr>
            <a:r>
              <a:rPr lang="en-US" dirty="0"/>
              <a:t>Wages, subject to limits</a:t>
            </a:r>
          </a:p>
          <a:p>
            <a:pPr marL="457200" indent="-457200">
              <a:spcBef>
                <a:spcPts val="800"/>
              </a:spcBef>
              <a:spcAft>
                <a:spcPts val="600"/>
              </a:spcAft>
              <a:buClr>
                <a:srgbClr val="000000"/>
              </a:buClr>
              <a:buSzPct val="100000"/>
              <a:buFont typeface="+mj-lt"/>
              <a:buAutoNum type="arabicPeriod"/>
              <a:defRPr/>
            </a:pPr>
            <a:r>
              <a:rPr lang="en-US" dirty="0"/>
              <a:t>Taxes</a:t>
            </a:r>
          </a:p>
          <a:p>
            <a:pPr marL="457200" indent="-457200">
              <a:spcBef>
                <a:spcPts val="800"/>
              </a:spcBef>
              <a:spcAft>
                <a:spcPts val="600"/>
              </a:spcAft>
              <a:buClr>
                <a:srgbClr val="000000"/>
              </a:buClr>
              <a:buSzPct val="100000"/>
              <a:buFont typeface="+mj-lt"/>
              <a:buAutoNum type="arabicPeriod"/>
              <a:defRPr/>
            </a:pPr>
            <a:r>
              <a:rPr lang="en-US" dirty="0"/>
              <a:t>Unfunded pension liabilities</a:t>
            </a:r>
          </a:p>
          <a:p>
            <a:pPr marL="457200" indent="-457200">
              <a:spcBef>
                <a:spcPts val="800"/>
              </a:spcBef>
              <a:spcAft>
                <a:spcPts val="600"/>
              </a:spcAft>
              <a:buClr>
                <a:srgbClr val="000000"/>
              </a:buClr>
              <a:buSzPct val="100000"/>
              <a:buFont typeface="+mj-lt"/>
              <a:buAutoNum type="arabicPeriod"/>
              <a:defRPr/>
            </a:pPr>
            <a:r>
              <a:rPr lang="en-US" dirty="0"/>
              <a:t>Unsecured creditors</a:t>
            </a:r>
          </a:p>
          <a:p>
            <a:pPr marL="457200" indent="-457200">
              <a:spcBef>
                <a:spcPts val="800"/>
              </a:spcBef>
              <a:spcAft>
                <a:spcPts val="600"/>
              </a:spcAft>
              <a:buClr>
                <a:srgbClr val="000000"/>
              </a:buClr>
              <a:buSzPct val="100000"/>
              <a:buFont typeface="+mj-lt"/>
              <a:buAutoNum type="arabicPeriod"/>
              <a:defRPr/>
            </a:pPr>
            <a:r>
              <a:rPr lang="en-US" dirty="0"/>
              <a:t>Preferred stock</a:t>
            </a:r>
          </a:p>
          <a:p>
            <a:pPr marL="457200" indent="-457200">
              <a:spcBef>
                <a:spcPts val="800"/>
              </a:spcBef>
              <a:spcAft>
                <a:spcPts val="600"/>
              </a:spcAft>
              <a:buClr>
                <a:srgbClr val="000000"/>
              </a:buClr>
              <a:buSzPct val="100000"/>
              <a:buFont typeface="+mj-lt"/>
              <a:buAutoNum type="arabicPeriod"/>
              <a:defRPr/>
            </a:pPr>
            <a:r>
              <a:rPr lang="en-US" dirty="0"/>
              <a:t>Common stock</a:t>
            </a:r>
          </a:p>
        </p:txBody>
      </p:sp>
    </p:spTree>
    <p:custDataLst>
      <p:tags r:id="rId1"/>
    </p:custDataLst>
    <p:extLst>
      <p:ext uri="{BB962C8B-B14F-4D97-AF65-F5344CB8AC3E}">
        <p14:creationId xmlns:p14="http://schemas.microsoft.com/office/powerpoint/2010/main" val="2101448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Reorganization</a:t>
            </a:r>
            <a:endParaRPr lang="en-US" noProof="0" dirty="0"/>
          </a:p>
        </p:txBody>
      </p:sp>
      <p:sp>
        <p:nvSpPr>
          <p:cNvPr id="5" name="Content Placeholder 2">
            <a:extLst>
              <a:ext uri="{FF2B5EF4-FFF2-40B4-BE49-F238E27FC236}">
                <a16:creationId xmlns:a16="http://schemas.microsoft.com/office/drawing/2014/main" id="{8A16DCA0-2426-4AFC-9194-CED20C7704FB}"/>
              </a:ext>
            </a:extLst>
          </p:cNvPr>
          <p:cNvSpPr>
            <a:spLocks noGrp="1"/>
          </p:cNvSpPr>
          <p:nvPr>
            <p:ph idx="1"/>
          </p:nvPr>
        </p:nvSpPr>
        <p:spPr/>
        <p:txBody>
          <a:bodyPr/>
          <a:lstStyle/>
          <a:p>
            <a:pPr marL="365760" indent="-365760">
              <a:spcBef>
                <a:spcPts val="600"/>
              </a:spcBef>
              <a:spcAft>
                <a:spcPts val="1200"/>
              </a:spcAft>
              <a:buClr>
                <a:srgbClr val="000000"/>
              </a:buClr>
              <a:defRPr/>
            </a:pPr>
            <a:r>
              <a:rPr lang="en-US" dirty="0"/>
              <a:t>In a liquidation, unsecured creditors generally receive nothing.  This makes them more willing to participate in reorganization even though their claims are greatly scaled back.</a:t>
            </a:r>
          </a:p>
          <a:p>
            <a:pPr marL="365760" indent="-365760">
              <a:spcBef>
                <a:spcPts val="600"/>
              </a:spcBef>
              <a:spcAft>
                <a:spcPts val="1200"/>
              </a:spcAft>
              <a:buClr>
                <a:srgbClr val="000000"/>
              </a:buClr>
              <a:defRPr/>
            </a:pPr>
            <a:r>
              <a:rPr lang="en-US" dirty="0"/>
              <a:t>Various groups of creditors vote on the reorganization plan.  If both the majority of the creditors and the judge approve, the company “emerges” from bankruptcy with lower debts, reduced interest charges, and a chance for success.</a:t>
            </a:r>
          </a:p>
        </p:txBody>
      </p:sp>
    </p:spTree>
    <p:custDataLst>
      <p:tags r:id="rId1"/>
    </p:custDataLst>
    <p:extLst>
      <p:ext uri="{BB962C8B-B14F-4D97-AF65-F5344CB8AC3E}">
        <p14:creationId xmlns:p14="http://schemas.microsoft.com/office/powerpoint/2010/main" val="2479675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Other Types (Features) of Bonds</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idx="1"/>
          </p:nvPr>
        </p:nvSpPr>
        <p:spPr/>
        <p:txBody>
          <a:bodyPr/>
          <a:lstStyle/>
          <a:p>
            <a:pPr marL="365760" indent="-365760">
              <a:spcBef>
                <a:spcPts val="600"/>
              </a:spcBef>
              <a:spcAft>
                <a:spcPts val="1200"/>
              </a:spcAft>
              <a:buClr>
                <a:srgbClr val="000000"/>
              </a:buClr>
              <a:defRPr/>
            </a:pPr>
            <a:r>
              <a:rPr lang="en-US" dirty="0"/>
              <a:t>Convertible bond: may be exchanged for common stock of the firm, at the holder’s option.</a:t>
            </a:r>
          </a:p>
          <a:p>
            <a:pPr marL="365760" indent="-365760">
              <a:spcBef>
                <a:spcPts val="600"/>
              </a:spcBef>
              <a:spcAft>
                <a:spcPts val="1200"/>
              </a:spcAft>
              <a:buClr>
                <a:srgbClr val="000000"/>
              </a:buClr>
              <a:defRPr/>
            </a:pPr>
            <a:r>
              <a:rPr lang="en-US" dirty="0"/>
              <a:t>Warrant: long-term option to buy a stated number of shares of common stock at a specified price.</a:t>
            </a:r>
          </a:p>
          <a:p>
            <a:pPr marL="365760" indent="-365760">
              <a:spcBef>
                <a:spcPts val="600"/>
              </a:spcBef>
              <a:spcAft>
                <a:spcPts val="1200"/>
              </a:spcAft>
              <a:buClr>
                <a:srgbClr val="000000"/>
              </a:buClr>
              <a:defRPr/>
            </a:pPr>
            <a:r>
              <a:rPr lang="en-US" dirty="0" err="1"/>
              <a:t>Putable</a:t>
            </a:r>
            <a:r>
              <a:rPr lang="en-US" dirty="0"/>
              <a:t> bond: allows holder to sell the bond back to the company prior to maturity.</a:t>
            </a:r>
          </a:p>
          <a:p>
            <a:pPr marL="365760" indent="-365760">
              <a:spcBef>
                <a:spcPts val="600"/>
              </a:spcBef>
              <a:spcAft>
                <a:spcPts val="1200"/>
              </a:spcAft>
              <a:buClr>
                <a:srgbClr val="000000"/>
              </a:buClr>
              <a:defRPr/>
            </a:pPr>
            <a:r>
              <a:rPr lang="en-US" dirty="0"/>
              <a:t>Income bond: pays interest only when interest is earned by the firm.</a:t>
            </a:r>
          </a:p>
          <a:p>
            <a:pPr marL="365760" indent="-365760">
              <a:spcBef>
                <a:spcPts val="600"/>
              </a:spcBef>
              <a:spcAft>
                <a:spcPts val="1200"/>
              </a:spcAft>
              <a:buClr>
                <a:srgbClr val="000000"/>
              </a:buClr>
              <a:defRPr/>
            </a:pPr>
            <a:r>
              <a:rPr lang="en-US" dirty="0"/>
              <a:t>Indexed bond: interest rate paid is based upon the rate of inflation.</a:t>
            </a:r>
          </a:p>
        </p:txBody>
      </p:sp>
    </p:spTree>
    <p:custDataLst>
      <p:tags r:id="rId1"/>
    </p:custDataLst>
    <p:extLst>
      <p:ext uri="{BB962C8B-B14F-4D97-AF65-F5344CB8AC3E}">
        <p14:creationId xmlns:p14="http://schemas.microsoft.com/office/powerpoint/2010/main" val="3908291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Effect of a Call Provision</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idx="1"/>
          </p:nvPr>
        </p:nvSpPr>
        <p:spPr/>
        <p:txBody>
          <a:bodyPr/>
          <a:lstStyle/>
          <a:p>
            <a:pPr marL="365760" lvl="0" indent="-365760">
              <a:spcBef>
                <a:spcPts val="600"/>
              </a:spcBef>
              <a:spcAft>
                <a:spcPts val="1200"/>
              </a:spcAft>
              <a:buClr>
                <a:srgbClr val="000000"/>
              </a:buClr>
            </a:pPr>
            <a:r>
              <a:rPr lang="en-US" dirty="0"/>
              <a:t>Allows issuer to refund the bond issue if rates decline (helps the issuer, but hurts the investor).</a:t>
            </a:r>
          </a:p>
          <a:p>
            <a:pPr marL="365760" lvl="0" indent="-365760">
              <a:spcBef>
                <a:spcPts val="600"/>
              </a:spcBef>
              <a:spcAft>
                <a:spcPts val="1200"/>
              </a:spcAft>
              <a:buClr>
                <a:srgbClr val="000000"/>
              </a:buClr>
            </a:pPr>
            <a:r>
              <a:rPr lang="en-US" dirty="0"/>
              <a:t>Bond investors require higher yields on callable bonds.</a:t>
            </a:r>
          </a:p>
          <a:p>
            <a:pPr marL="365760" lvl="0" indent="-365760">
              <a:spcBef>
                <a:spcPts val="600"/>
              </a:spcBef>
              <a:spcAft>
                <a:spcPts val="1200"/>
              </a:spcAft>
              <a:buClr>
                <a:srgbClr val="000000"/>
              </a:buClr>
            </a:pPr>
            <a:r>
              <a:rPr lang="en-US" dirty="0"/>
              <a:t>In many cases, callable bonds include a deferred call provision and a declining call premium.</a:t>
            </a:r>
          </a:p>
        </p:txBody>
      </p:sp>
    </p:spTree>
    <p:custDataLst>
      <p:tags r:id="rId1"/>
    </p:custDataLst>
    <p:extLst>
      <p:ext uri="{BB962C8B-B14F-4D97-AF65-F5344CB8AC3E}">
        <p14:creationId xmlns:p14="http://schemas.microsoft.com/office/powerpoint/2010/main" val="117279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What is a sinking fund?</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idx="1"/>
          </p:nvPr>
        </p:nvSpPr>
        <p:spPr/>
        <p:txBody>
          <a:bodyPr/>
          <a:lstStyle/>
          <a:p>
            <a:pPr marL="365760" indent="-365760">
              <a:spcBef>
                <a:spcPts val="600"/>
              </a:spcBef>
              <a:spcAft>
                <a:spcPts val="1200"/>
              </a:spcAft>
              <a:buClr>
                <a:srgbClr val="000000"/>
              </a:buClr>
              <a:defRPr/>
            </a:pPr>
            <a:r>
              <a:rPr lang="en-US" dirty="0"/>
              <a:t>Provision to pay off a loan over its life rather than all at maturity.</a:t>
            </a:r>
          </a:p>
          <a:p>
            <a:pPr marL="365760" indent="-365760">
              <a:spcBef>
                <a:spcPts val="600"/>
              </a:spcBef>
              <a:spcAft>
                <a:spcPts val="1200"/>
              </a:spcAft>
              <a:buClr>
                <a:srgbClr val="000000"/>
              </a:buClr>
              <a:defRPr/>
            </a:pPr>
            <a:r>
              <a:rPr lang="en-US" dirty="0"/>
              <a:t>Similar to amortization on a term loan.</a:t>
            </a:r>
          </a:p>
          <a:p>
            <a:pPr marL="365760" indent="-365760">
              <a:spcBef>
                <a:spcPts val="600"/>
              </a:spcBef>
              <a:spcAft>
                <a:spcPts val="1200"/>
              </a:spcAft>
              <a:buClr>
                <a:srgbClr val="000000"/>
              </a:buClr>
              <a:defRPr/>
            </a:pPr>
            <a:r>
              <a:rPr lang="en-US" dirty="0"/>
              <a:t>Reduces risk to investor, shortens average maturity.</a:t>
            </a:r>
          </a:p>
          <a:p>
            <a:pPr marL="365760" indent="-365760">
              <a:spcBef>
                <a:spcPts val="600"/>
              </a:spcBef>
              <a:spcAft>
                <a:spcPts val="1200"/>
              </a:spcAft>
              <a:buClr>
                <a:srgbClr val="000000"/>
              </a:buClr>
              <a:defRPr/>
            </a:pPr>
            <a:r>
              <a:rPr lang="en-US" dirty="0"/>
              <a:t>But not good for investors if rates decline after issuance.</a:t>
            </a:r>
          </a:p>
        </p:txBody>
      </p:sp>
    </p:spTree>
    <p:custDataLst>
      <p:tags r:id="rId1"/>
    </p:custDataLst>
    <p:extLst>
      <p:ext uri="{BB962C8B-B14F-4D97-AF65-F5344CB8AC3E}">
        <p14:creationId xmlns:p14="http://schemas.microsoft.com/office/powerpoint/2010/main" val="1270966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How are sinking funds executed?</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idx="1"/>
          </p:nvPr>
        </p:nvSpPr>
        <p:spPr/>
        <p:txBody>
          <a:bodyPr/>
          <a:lstStyle/>
          <a:p>
            <a:pPr marL="365760" indent="-365760">
              <a:spcBef>
                <a:spcPts val="600"/>
              </a:spcBef>
              <a:spcAft>
                <a:spcPts val="1200"/>
              </a:spcAft>
              <a:buClr>
                <a:srgbClr val="000000"/>
              </a:buClr>
              <a:defRPr/>
            </a:pPr>
            <a:r>
              <a:rPr lang="en-US" dirty="0"/>
              <a:t>Call x% of the issue at par, for sinking fund purposes.</a:t>
            </a:r>
          </a:p>
          <a:p>
            <a:pPr marL="640080" lvl="1" indent="-320040">
              <a:spcBef>
                <a:spcPts val="600"/>
              </a:spcBef>
              <a:spcAft>
                <a:spcPts val="1200"/>
              </a:spcAft>
              <a:buClr>
                <a:srgbClr val="000000"/>
              </a:buClr>
              <a:buFont typeface="Arial" panose="020B0604020202020204" pitchFamily="34" charset="0"/>
              <a:buChar char="•"/>
              <a:defRPr/>
            </a:pPr>
            <a:r>
              <a:rPr lang="en-US" sz="2000" dirty="0">
                <a:solidFill>
                  <a:srgbClr val="003865"/>
                </a:solidFill>
              </a:rPr>
              <a:t>Likely to be used if </a:t>
            </a:r>
            <a:r>
              <a:rPr lang="en-US" sz="2000" dirty="0" err="1">
                <a:solidFill>
                  <a:srgbClr val="003865"/>
                </a:solidFill>
              </a:rPr>
              <a:t>r</a:t>
            </a:r>
            <a:r>
              <a:rPr lang="en-US" sz="2000" baseline="-25000" dirty="0" err="1">
                <a:solidFill>
                  <a:srgbClr val="003865"/>
                </a:solidFill>
              </a:rPr>
              <a:t>d</a:t>
            </a:r>
            <a:r>
              <a:rPr lang="en-US" sz="2000" dirty="0">
                <a:solidFill>
                  <a:srgbClr val="003865"/>
                </a:solidFill>
              </a:rPr>
              <a:t> is below the coupon rate and the bond sells at a premium.</a:t>
            </a:r>
          </a:p>
          <a:p>
            <a:pPr marL="365760" indent="-365760">
              <a:spcBef>
                <a:spcPts val="600"/>
              </a:spcBef>
              <a:spcAft>
                <a:spcPts val="1200"/>
              </a:spcAft>
              <a:buClr>
                <a:srgbClr val="000000"/>
              </a:buClr>
              <a:defRPr/>
            </a:pPr>
            <a:r>
              <a:rPr lang="en-US" dirty="0"/>
              <a:t>Buy bonds in the open market.</a:t>
            </a:r>
          </a:p>
          <a:p>
            <a:pPr marL="640080" lvl="1" indent="-320040">
              <a:spcBef>
                <a:spcPts val="600"/>
              </a:spcBef>
              <a:spcAft>
                <a:spcPts val="1200"/>
              </a:spcAft>
              <a:buClr>
                <a:srgbClr val="000000"/>
              </a:buClr>
              <a:buFont typeface="Arial" panose="020B0604020202020204" pitchFamily="34" charset="0"/>
              <a:buChar char="•"/>
              <a:defRPr/>
            </a:pPr>
            <a:r>
              <a:rPr lang="en-US" sz="2000" dirty="0">
                <a:solidFill>
                  <a:srgbClr val="003865"/>
                </a:solidFill>
              </a:rPr>
              <a:t>Likely to be used if </a:t>
            </a:r>
            <a:r>
              <a:rPr lang="en-US" sz="2000" dirty="0" err="1">
                <a:solidFill>
                  <a:srgbClr val="003865"/>
                </a:solidFill>
              </a:rPr>
              <a:t>r</a:t>
            </a:r>
            <a:r>
              <a:rPr lang="en-US" sz="2000" baseline="-25000" dirty="0" err="1">
                <a:solidFill>
                  <a:srgbClr val="003865"/>
                </a:solidFill>
              </a:rPr>
              <a:t>d</a:t>
            </a:r>
            <a:r>
              <a:rPr lang="en-US" sz="2000" dirty="0">
                <a:solidFill>
                  <a:srgbClr val="003865"/>
                </a:solidFill>
              </a:rPr>
              <a:t> is above the coupon rate and the bond sells at a discount.</a:t>
            </a:r>
          </a:p>
        </p:txBody>
      </p:sp>
    </p:spTree>
    <p:custDataLst>
      <p:tags r:id="rId1"/>
    </p:custDataLst>
    <p:extLst>
      <p:ext uri="{BB962C8B-B14F-4D97-AF65-F5344CB8AC3E}">
        <p14:creationId xmlns:p14="http://schemas.microsoft.com/office/powerpoint/2010/main" val="1111316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The Value of Financial Assets</a:t>
            </a:r>
            <a:endParaRPr lang="en-US" noProof="0" dirty="0"/>
          </a:p>
        </p:txBody>
      </p:sp>
      <p:pic>
        <p:nvPicPr>
          <p:cNvPr id="7" name="Picture 2" descr="Value of Financial Assets&#10;&#10;Timeline illustrating the value of financial assets.">
            <a:extLst>
              <a:ext uri="{FF2B5EF4-FFF2-40B4-BE49-F238E27FC236}">
                <a16:creationId xmlns:a16="http://schemas.microsoft.com/office/drawing/2014/main" id="{AC000F6D-353A-4F4F-A43D-3D4F366EFEC9}"/>
              </a:ext>
            </a:extLst>
          </p:cNvPr>
          <p:cNvPicPr>
            <a:picLocks noGrp="1" noChangeAspect="1"/>
          </p:cNvPicPr>
          <p:nvPr>
            <p:ph sz="half" idx="13"/>
          </p:nvPr>
        </p:nvPicPr>
        <p:blipFill>
          <a:blip r:embed="rId4"/>
          <a:stretch>
            <a:fillRect/>
          </a:stretch>
        </p:blipFill>
        <p:spPr>
          <a:xfrm>
            <a:off x="1725599" y="1995755"/>
            <a:ext cx="8740803" cy="1828800"/>
          </a:xfrm>
          <a:prstGeom prst="rect">
            <a:avLst/>
          </a:prstGeom>
        </p:spPr>
      </p:pic>
      <p:graphicFrame>
        <p:nvGraphicFramePr>
          <p:cNvPr id="30" name="Object 3">
            <a:extLst>
              <a:ext uri="{FF2B5EF4-FFF2-40B4-BE49-F238E27FC236}">
                <a16:creationId xmlns:a16="http://schemas.microsoft.com/office/drawing/2014/main" id="{EDAEC6C2-37CF-4276-BFA2-8F8121A26DFA}"/>
              </a:ext>
              <a:ext uri="{C183D7F6-B498-43B3-948B-1728B52AA6E4}">
                <adec:decorative xmlns:adec="http://schemas.microsoft.com/office/drawing/2017/decorative" val="1"/>
              </a:ext>
            </a:extLst>
          </p:cNvPr>
          <p:cNvGraphicFramePr>
            <a:graphicFrameLocks noGrp="1" noChangeAspect="1"/>
          </p:cNvGraphicFramePr>
          <p:nvPr>
            <p:ph sz="half" idx="14"/>
            <p:extLst>
              <p:ext uri="{D42A27DB-BD31-4B8C-83A1-F6EECF244321}">
                <p14:modId xmlns:p14="http://schemas.microsoft.com/office/powerpoint/2010/main" val="1196584629"/>
              </p:ext>
            </p:extLst>
          </p:nvPr>
        </p:nvGraphicFramePr>
        <p:xfrm>
          <a:off x="2393183" y="4359808"/>
          <a:ext cx="7405634" cy="1240892"/>
        </p:xfrm>
        <a:graphic>
          <a:graphicData uri="http://schemas.openxmlformats.org/presentationml/2006/ole">
            <mc:AlternateContent xmlns:mc="http://schemas.openxmlformats.org/markup-compatibility/2006">
              <mc:Choice xmlns:v="urn:schemas-microsoft-com:vml" Requires="v">
                <p:oleObj spid="_x0000_s1138" name="Equation" r:id="rId5" imgW="4698720" imgH="787320" progId="Equation.DSMT4">
                  <p:embed/>
                </p:oleObj>
              </mc:Choice>
              <mc:Fallback>
                <p:oleObj name="Equation" r:id="rId5" imgW="4698720" imgH="787320" progId="Equation.DSMT4">
                  <p:embed/>
                  <p:pic>
                    <p:nvPicPr>
                      <p:cNvPr id="10" name="Object 3">
                        <a:extLst>
                          <a:ext uri="{FF2B5EF4-FFF2-40B4-BE49-F238E27FC236}">
                            <a16:creationId xmlns:a16="http://schemas.microsoft.com/office/drawing/2014/main" id="{B826195B-416F-4827-BFB9-B1FE46775BF4}"/>
                          </a:ext>
                          <a:ext uri="{C183D7F6-B498-43B3-948B-1728B52AA6E4}">
                            <adec:decorative xmlns:adec="http://schemas.microsoft.com/office/drawing/2017/decorative" val="0"/>
                          </a:ext>
                        </a:extLst>
                      </p:cNvPr>
                      <p:cNvPicPr/>
                      <p:nvPr/>
                    </p:nvPicPr>
                    <p:blipFill>
                      <a:blip r:embed="rId6"/>
                      <a:stretch>
                        <a:fillRect/>
                      </a:stretch>
                    </p:blipFill>
                    <p:spPr>
                      <a:xfrm>
                        <a:off x="2393183" y="4359808"/>
                        <a:ext cx="7405634" cy="1240892"/>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7047317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FULL TEXT TEMPLATE MASTER" val="7pb33sBP"/>
  <p:tag name="ARTICULATE_DESIGN_ID_FULL TEXT TEMPLATE MASTER (CONT.)" val="V3Eg5WUK"/>
  <p:tag name="ARTICULATE_DESIGN_ID_OPTIMIZED TEMPLATE MASTER" val="rzwWCka7"/>
  <p:tag name="ARTICULATE_DESIGN_ID_OPTIMIZED TEMPLATE MASTER (CONT.)" val="klKJ3eZ5"/>
  <p:tag name="ARTICULATE_PROJECT_OPEN" val="0"/>
  <p:tag name="ARTICULATE_SLIDE_COUNT" val="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ptimized Template Master">
  <a:themeElements>
    <a:clrScheme name="Cengage">
      <a:dk1>
        <a:srgbClr val="53565A"/>
      </a:dk1>
      <a:lt1>
        <a:srgbClr val="FFFFFF"/>
      </a:lt1>
      <a:dk2>
        <a:srgbClr val="003865"/>
      </a:dk2>
      <a:lt2>
        <a:srgbClr val="E7E6E6"/>
      </a:lt2>
      <a:accent1>
        <a:srgbClr val="003865"/>
      </a:accent1>
      <a:accent2>
        <a:srgbClr val="0085CA"/>
      </a:accent2>
      <a:accent3>
        <a:srgbClr val="E0004D"/>
      </a:accent3>
      <a:accent4>
        <a:srgbClr val="FC4C02"/>
      </a:accent4>
      <a:accent5>
        <a:srgbClr val="F2A900"/>
      </a:accent5>
      <a:accent6>
        <a:srgbClr val="92278F"/>
      </a:accent6>
      <a:hlink>
        <a:srgbClr val="0563C1"/>
      </a:hlink>
      <a:folHlink>
        <a:srgbClr val="9227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11y_PPT_Template_Cengage_020221.pptx" id="{62A8FB47-AEAE-448A-A9EC-2B57E950A883}" vid="{DA52BCA4-C454-45F1-8147-C38687C75014}"/>
    </a:ext>
  </a:extLst>
</a:theme>
</file>

<file path=ppt/theme/theme2.xml><?xml version="1.0" encoding="utf-8"?>
<a:theme xmlns:a="http://schemas.openxmlformats.org/drawingml/2006/main" name="1_Optimized Template Master">
  <a:themeElements>
    <a:clrScheme name="Cengage">
      <a:dk1>
        <a:srgbClr val="53565A"/>
      </a:dk1>
      <a:lt1>
        <a:srgbClr val="FFFFFF"/>
      </a:lt1>
      <a:dk2>
        <a:srgbClr val="003865"/>
      </a:dk2>
      <a:lt2>
        <a:srgbClr val="E7E6E6"/>
      </a:lt2>
      <a:accent1>
        <a:srgbClr val="003865"/>
      </a:accent1>
      <a:accent2>
        <a:srgbClr val="0085CA"/>
      </a:accent2>
      <a:accent3>
        <a:srgbClr val="E0004D"/>
      </a:accent3>
      <a:accent4>
        <a:srgbClr val="FC4C02"/>
      </a:accent4>
      <a:accent5>
        <a:srgbClr val="F2A900"/>
      </a:accent5>
      <a:accent6>
        <a:srgbClr val="92278F"/>
      </a:accent6>
      <a:hlink>
        <a:srgbClr val="0563C1"/>
      </a:hlink>
      <a:folHlink>
        <a:srgbClr val="9227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11y_PPT_Template_Cengage_020221.pptx" id="{62A8FB47-AEAE-448A-A9EC-2B57E950A883}" vid="{DA52BCA4-C454-45F1-8147-C38687C7501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c1e726a-7c3b-4654-9122-87de3e28a51c">
      <UserInfo>
        <DisplayName/>
        <AccountId xsi:nil="true"/>
        <AccountType/>
      </UserInfo>
    </SharedWithUsers>
    <AdminNotes xmlns="c8ecdccd-e3b0-4392-94c4-49d90f16d1d5">
      <Value>Source document w/owner</Value>
    </AdminNotes>
    <Topic xmlns="c8ecdccd-e3b0-4392-94c4-49d90f16d1d5">
      <Value>Accessibility</Value>
      <Value>Partner Programs</Value>
    </Topic>
    <Copy xmlns="c8ecdccd-e3b0-4392-94c4-49d90f16d1d5">true</Copy>
    <MasterLocation_x0028_ifCopy_x003d_Yes_x0029_ xmlns="c8ecdccd-e3b0-4392-94c4-49d90f16d1d5">Learning</MasterLocation_x0028_ifCopy_x003d_Yes_x0029_>
    <Owner xmlns="c8ecdccd-e3b0-4392-94c4-49d90f16d1d5">Learning</Owner>
    <Admin xmlns="c8ecdccd-e3b0-4392-94c4-49d90f16d1d5">
      <UserInfo>
        <DisplayName>Tumelaire, Justin M</DisplayName>
        <AccountId>640</AccountId>
        <AccountType/>
      </UserInfo>
    </Admin>
    <PartnerProgram xmlns="c8ecdccd-e3b0-4392-94c4-49d90f16d1d5">
      <Value>HE Production</Value>
    </PartnerProgram>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5A683995A7B1D46BAE4BA042997DC16" ma:contentTypeVersion="23" ma:contentTypeDescription="Create a new document." ma:contentTypeScope="" ma:versionID="8f0464880096769e34e67dae7cb02e8b">
  <xsd:schema xmlns:xsd="http://www.w3.org/2001/XMLSchema" xmlns:xs="http://www.w3.org/2001/XMLSchema" xmlns:p="http://schemas.microsoft.com/office/2006/metadata/properties" xmlns:ns2="c8ecdccd-e3b0-4392-94c4-49d90f16d1d5" xmlns:ns3="cc1e726a-7c3b-4654-9122-87de3e28a51c" targetNamespace="http://schemas.microsoft.com/office/2006/metadata/properties" ma:root="true" ma:fieldsID="5b66234319f86e7d6e6af7a0d3db614c" ns2:_="" ns3:_="">
    <xsd:import namespace="c8ecdccd-e3b0-4392-94c4-49d90f16d1d5"/>
    <xsd:import namespace="cc1e726a-7c3b-4654-9122-87de3e28a51c"/>
    <xsd:element name="properties">
      <xsd:complexType>
        <xsd:sequence>
          <xsd:element name="documentManagement">
            <xsd:complexType>
              <xsd:all>
                <xsd:element ref="ns2:Topic" minOccurs="0"/>
                <xsd:element ref="ns2:Owner" minOccurs="0"/>
                <xsd:element ref="ns2:Admin" minOccurs="0"/>
                <xsd:element ref="ns2:Copy" minOccurs="0"/>
                <xsd:element ref="ns2:MasterLocation_x0028_ifCopy_x003d_Yes_x0029_" minOccurs="0"/>
                <xsd:element ref="ns2:AdminNotes" minOccurs="0"/>
                <xsd:element ref="ns2:MediaServiceMetadata" minOccurs="0"/>
                <xsd:element ref="ns2:MediaServiceFastMetadata" minOccurs="0"/>
                <xsd:element ref="ns2:MediaServiceAutoTags"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PartnerProgra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ecdccd-e3b0-4392-94c4-49d90f16d1d5" elementFormDefault="qualified">
    <xsd:import namespace="http://schemas.microsoft.com/office/2006/documentManagement/types"/>
    <xsd:import namespace="http://schemas.microsoft.com/office/infopath/2007/PartnerControls"/>
    <xsd:element name="Topic" ma:index="2" nillable="true" ma:displayName="Topic" ma:default="Unassigned" ma:format="Dropdown" ma:internalName="Topic">
      <xsd:complexType>
        <xsd:complexContent>
          <xsd:extension base="dms:MultiChoice">
            <xsd:sequence>
              <xsd:element name="Value" maxOccurs="unbounded" minOccurs="0" nillable="true">
                <xsd:simpleType>
                  <xsd:restriction base="dms:Choice">
                    <xsd:enumeration value="Accessibility"/>
                    <xsd:enumeration value="Archiving"/>
                    <xsd:enumeration value="CenDoc"/>
                    <xsd:enumeration value="Content Corrections/Reprints"/>
                    <xsd:enumeration value="Content Creation"/>
                    <xsd:enumeration value="Files to Printer"/>
                    <xsd:enumeration value="Invoicing"/>
                    <xsd:enumeration value="Partner Programs"/>
                    <xsd:enumeration value="Project Management"/>
                    <xsd:enumeration value="Other"/>
                    <xsd:enumeration value="Unassigned"/>
                    <xsd:enumeration value="Source Document Only"/>
                    <xsd:enumeration value="Design"/>
                    <xsd:enumeration value="Inclusivity &amp; Diversity"/>
                  </xsd:restriction>
                </xsd:simpleType>
              </xsd:element>
            </xsd:sequence>
          </xsd:extension>
        </xsd:complexContent>
      </xsd:complexType>
    </xsd:element>
    <xsd:element name="Owner" ma:index="3" nillable="true" ma:displayName="Owner" ma:format="Dropdown" ma:internalName="Owner">
      <xsd:simpleType>
        <xsd:restriction base="dms:Choice">
          <xsd:enumeration value="Content Corrections"/>
          <xsd:enumeration value="Content Creation"/>
          <xsd:enumeration value="Content Management Services"/>
          <xsd:enumeration value="Creative Studio"/>
          <xsd:enumeration value="Digital Production"/>
          <xsd:enumeration value="Finance"/>
          <xsd:enumeration value="Learning"/>
          <xsd:enumeration value="Manufacturing"/>
          <xsd:enumeration value="NGL"/>
          <xsd:enumeration value="Strategic Sourcing"/>
        </xsd:restriction>
      </xsd:simpleType>
    </xsd:element>
    <xsd:element name="Admin" ma:index="4" nillable="true" ma:displayName="Admin" ma:list="UserInfo" ma:SharePointGroup="0" ma:internalName="Admin"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py" ma:index="5" nillable="true" ma:displayName="Copy " ma:default="0" ma:description="This is a VIP copy of a master document that is posted/available internally" ma:format="Dropdown" ma:internalName="Copy">
      <xsd:simpleType>
        <xsd:restriction base="dms:Boolean"/>
      </xsd:simpleType>
    </xsd:element>
    <xsd:element name="MasterLocation_x0028_ifCopy_x003d_Yes_x0029_" ma:index="6" nillable="true" ma:displayName="Master Location (if Copy = Yes)" ma:default="n/a" ma:description="Site/document library where master version is maintained" ma:format="Dropdown" ma:internalName="MasterLocation_x0028_ifCopy_x003d_Yes_x0029_">
      <xsd:simpleType>
        <xsd:restriction base="dms:Choice">
          <xsd:enumeration value="Catalyst / Finance"/>
          <xsd:enumeration value="Content Creation"/>
          <xsd:enumeration value="Content Management Services"/>
          <xsd:enumeration value="GPMOT"/>
          <xsd:enumeration value="Learning"/>
          <xsd:enumeration value="Strategic Sourcing"/>
          <xsd:enumeration value="VIP Documents"/>
          <xsd:enumeration value="n/a"/>
          <xsd:enumeration value="Creative Studio"/>
        </xsd:restriction>
      </xsd:simpleType>
    </xsd:element>
    <xsd:element name="AdminNotes" ma:index="7" nillable="true" ma:displayName="Admin Notes" ma:format="Dropdown" ma:internalName="AdminNotes">
      <xsd:complexType>
        <xsd:complexContent>
          <xsd:extension base="dms:MultiChoiceFillIn">
            <xsd:sequence>
              <xsd:element name="Value" maxOccurs="unbounded" minOccurs="0" nillable="true">
                <xsd:simpleType>
                  <xsd:union memberTypes="dms:Text">
                    <xsd:simpleType>
                      <xsd:restriction base="dms:Choice">
                        <xsd:enumeration value="See VIP Source Documents"/>
                        <xsd:enumeration value="E2E copy"/>
                        <xsd:enumeration value="Link to VIP copy"/>
                        <xsd:enumeration value="Same as internal version"/>
                        <xsd:enumeration value="Vendor-facing version"/>
                        <xsd:enumeration value="Source document w/owner"/>
                      </xsd:restriction>
                    </xsd:simpleType>
                  </xsd:union>
                </xsd:simpleType>
              </xsd:element>
            </xsd:sequence>
          </xsd:extension>
        </xsd:complexContent>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PartnerProgram" ma:index="25" nillable="true" ma:displayName="Partner Program" ma:format="Dropdown" ma:internalName="PartnerProgram">
      <xsd:complexType>
        <xsd:complexContent>
          <xsd:extension base="dms:MultiChoice">
            <xsd:sequence>
              <xsd:element name="Value" maxOccurs="unbounded" minOccurs="0" nillable="true">
                <xsd:simpleType>
                  <xsd:restriction base="dms:Choice">
                    <xsd:enumeration value="HE Production"/>
                    <xsd:enumeration value="Design"/>
                    <xsd:enumeration value="Authoring"/>
                    <xsd:enumeration value="Ancillary Production"/>
                    <xsd:enumeration value="Archiving"/>
                    <xsd:enumeration value="NGL"/>
                    <xsd:enumeration value="Media"/>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c1e726a-7c3b-4654-9122-87de3e28a51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9BA192-EF86-48DF-982C-2C526A268392}">
  <ds:schemaRefs>
    <ds:schemaRef ds:uri="http://www.w3.org/XML/1998/namespace"/>
    <ds:schemaRef ds:uri="cc1e726a-7c3b-4654-9122-87de3e28a51c"/>
    <ds:schemaRef ds:uri="http://schemas.microsoft.com/office/2006/documentManagement/types"/>
    <ds:schemaRef ds:uri="http://schemas.microsoft.com/office/2006/metadata/properties"/>
    <ds:schemaRef ds:uri="http://purl.org/dc/dcmitype/"/>
    <ds:schemaRef ds:uri="http://purl.org/dc/elements/1.1/"/>
    <ds:schemaRef ds:uri="http://purl.org/dc/terms/"/>
    <ds:schemaRef ds:uri="http://schemas.microsoft.com/office/infopath/2007/PartnerControls"/>
    <ds:schemaRef ds:uri="http://schemas.openxmlformats.org/package/2006/metadata/core-properties"/>
    <ds:schemaRef ds:uri="c8ecdccd-e3b0-4392-94c4-49d90f16d1d5"/>
  </ds:schemaRefs>
</ds:datastoreItem>
</file>

<file path=customXml/itemProps2.xml><?xml version="1.0" encoding="utf-8"?>
<ds:datastoreItem xmlns:ds="http://schemas.openxmlformats.org/officeDocument/2006/customXml" ds:itemID="{AA796F67-F848-4205-8CFB-C5D3203424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ecdccd-e3b0-4392-94c4-49d90f16d1d5"/>
    <ds:schemaRef ds:uri="cc1e726a-7c3b-4654-9122-87de3e28a5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2CFAA7-E308-4DCB-89CD-C84C20E902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A11y_PPT_Template_Cengage_020221</Template>
  <TotalTime>512</TotalTime>
  <Words>2149</Words>
  <Application>Microsoft Office PowerPoint</Application>
  <PresentationFormat>Widescreen</PresentationFormat>
  <Paragraphs>205</Paragraphs>
  <Slides>42</Slides>
  <Notes>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49" baseType="lpstr">
      <vt:lpstr>Arial</vt:lpstr>
      <vt:lpstr>Calibri</vt:lpstr>
      <vt:lpstr>Courier New</vt:lpstr>
      <vt:lpstr>Wingdings</vt:lpstr>
      <vt:lpstr>Optimized Template Master</vt:lpstr>
      <vt:lpstr>1_Optimized Template Master</vt:lpstr>
      <vt:lpstr>Equation</vt:lpstr>
      <vt:lpstr>Chapter 7</vt:lpstr>
      <vt:lpstr>Overview</vt:lpstr>
      <vt:lpstr>What is a bond?</vt:lpstr>
      <vt:lpstr>Key Features of a Bond</vt:lpstr>
      <vt:lpstr>Other Types (Features) of Bonds</vt:lpstr>
      <vt:lpstr>Effect of a Call Provision</vt:lpstr>
      <vt:lpstr>What is a sinking fund?</vt:lpstr>
      <vt:lpstr>How are sinking funds executed?</vt:lpstr>
      <vt:lpstr>The Value of Financial Assets</vt:lpstr>
      <vt:lpstr>What is the opportunity cost of debt capital?</vt:lpstr>
      <vt:lpstr>What is the value of a 10-year, 10% annual coupon bond, if rd = 10%?</vt:lpstr>
      <vt:lpstr>Calculating the Value of a Bond</vt:lpstr>
      <vt:lpstr>What’s the value of a 10-year bond outstanding with the same risk but a 13% annual coupon rate?</vt:lpstr>
      <vt:lpstr>What’s the value of a 10-year bond outstanding with the same risk but a 7% annual coupon rate?</vt:lpstr>
      <vt:lpstr>Changes in Bond Value over Time</vt:lpstr>
      <vt:lpstr>Bond Values over Time</vt:lpstr>
      <vt:lpstr>What is the YTM on the following bond?</vt:lpstr>
      <vt:lpstr>Solving for the YTM</vt:lpstr>
      <vt:lpstr>Find YTM If the Bond Price is $1,134.20</vt:lpstr>
      <vt:lpstr>Definitions</vt:lpstr>
      <vt:lpstr>An Example: Current and Capital Gains Yields</vt:lpstr>
      <vt:lpstr>Calculating Capital Gains Yield</vt:lpstr>
      <vt:lpstr>What is price risk?  Does a 1-year or 10-year bond have more price risk? </vt:lpstr>
      <vt:lpstr>Illustrating Price Risk</vt:lpstr>
      <vt:lpstr>What is reinvestment risk?</vt:lpstr>
      <vt:lpstr>Reinvestment Risk Example</vt:lpstr>
      <vt:lpstr>Conclusions about Price Risk and Reinvestment Risk</vt:lpstr>
      <vt:lpstr>Semiannual Bonds</vt:lpstr>
      <vt:lpstr>What is the value of a 10-year, 10% semiannual coupon bond, if rd = 13%?</vt:lpstr>
      <vt:lpstr>Would you prefer to buy a 10-year, 10% annual coupon bond or a 10-year, 10% semiannual coupon bond, all else equal?</vt:lpstr>
      <vt:lpstr>If the proper price for this semiannual bond is $1,000, what would be the proper price for the annual coupon bond?</vt:lpstr>
      <vt:lpstr>A 10-year, 10% semiannual coupon bond selling for $1,135.90 can be called in 4 years for $1,050, what is its yield to call (YTC)?</vt:lpstr>
      <vt:lpstr>Yield to Call</vt:lpstr>
      <vt:lpstr>If you bought these callable bonds, would you be more likely to earn the YTM or YTC?</vt:lpstr>
      <vt:lpstr>When is a call more likely to occur?</vt:lpstr>
      <vt:lpstr>Default Risk</vt:lpstr>
      <vt:lpstr>Evaluating Default Risk: Bond Ratings</vt:lpstr>
      <vt:lpstr>Factors Affecting Default Risk and Bond Ratings</vt:lpstr>
      <vt:lpstr>Other Factors Affecting Default Risk</vt:lpstr>
      <vt:lpstr>Chapter 11 Bankruptcy</vt:lpstr>
      <vt:lpstr>Priority of Claims in Liquidation</vt:lpstr>
      <vt:lpstr>Reorganization</vt:lpstr>
    </vt:vector>
  </TitlesOfParts>
  <Company>Cengage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Financial Management, Sixteenth Edition</dc:title>
  <dc:subject>Chapter 7: Bonds and Their Valuation</dc:subject>
  <dc:creator>Brigham &amp; Houston</dc:creator>
  <cp:lastModifiedBy>Andrew Frongello</cp:lastModifiedBy>
  <cp:revision>142</cp:revision>
  <cp:lastPrinted>2016-10-03T15:29:39Z</cp:lastPrinted>
  <dcterms:created xsi:type="dcterms:W3CDTF">2021-02-02T17:32:18Z</dcterms:created>
  <dcterms:modified xsi:type="dcterms:W3CDTF">2022-03-22T21:06:47Z</dcterms:modified>
  <cp:category>Accessible PPT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0x01010025A683995A7B1D46BAE4BA042997DC16</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Audience">
    <vt:lpwstr>Content Developer</vt:lpwstr>
  </property>
  <property fmtid="{D5CDD505-2E9C-101B-9397-08002B2CF9AE}" pid="9" name="Department">
    <vt:lpwstr>GPM Training</vt:lpwstr>
  </property>
  <property fmtid="{D5CDD505-2E9C-101B-9397-08002B2CF9AE}" pid="10" name="ComplianceAssetId">
    <vt:lpwstr/>
  </property>
  <property fmtid="{D5CDD505-2E9C-101B-9397-08002B2CF9AE}" pid="11" name="TemplateUrl">
    <vt:lpwstr/>
  </property>
  <property fmtid="{D5CDD505-2E9C-101B-9397-08002B2CF9AE}" pid="12" name="ArticulateGUID">
    <vt:lpwstr>DA3FD099-5DDC-49B7-BC70-6C2871AE2813</vt:lpwstr>
  </property>
  <property fmtid="{D5CDD505-2E9C-101B-9397-08002B2CF9AE}" pid="13" name="ArticulatePath">
    <vt:lpwstr>Presentation3</vt:lpwstr>
  </property>
  <property fmtid="{D5CDD505-2E9C-101B-9397-08002B2CF9AE}" pid="14" name="_SourceUrl">
    <vt:lpwstr/>
  </property>
  <property fmtid="{D5CDD505-2E9C-101B-9397-08002B2CF9AE}" pid="15" name="Status">
    <vt:lpwstr>1. In development</vt:lpwstr>
  </property>
  <property fmtid="{D5CDD505-2E9C-101B-9397-08002B2CF9AE}" pid="16" name="_SharedFileIndex">
    <vt:lpwstr/>
  </property>
</Properties>
</file>